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4" r:id="rId2"/>
    <p:sldId id="275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9214"/>
    <a:srgbClr val="5B7F95"/>
    <a:srgbClr val="6D1226"/>
    <a:srgbClr val="580E1F"/>
    <a:srgbClr val="19121F"/>
    <a:srgbClr val="881C1C"/>
    <a:srgbClr val="0000A0"/>
    <a:srgbClr val="000087"/>
    <a:srgbClr val="861119"/>
    <a:srgbClr val="661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71" autoAdjust="0"/>
    <p:restoredTop sz="89333" autoAdjust="0"/>
  </p:normalViewPr>
  <p:slideViewPr>
    <p:cSldViewPr snapToGrid="0" snapToObjects="1">
      <p:cViewPr varScale="1">
        <p:scale>
          <a:sx n="139" d="100"/>
          <a:sy n="139" d="100"/>
        </p:scale>
        <p:origin x="1296" y="160"/>
      </p:cViewPr>
      <p:guideLst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9" d="100"/>
        <a:sy n="2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85AEC-48F6-974B-B02D-842DE4CA19D2}" type="datetimeFigureOut">
              <a:rPr lang="en-US" smtClean="0"/>
              <a:t>1/25/19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96CA4-195B-534F-B3C9-4FD2C3183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48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2C378-A1AA-634A-BDC7-DFEEA7139B4C}" type="datetimeFigureOut">
              <a:rPr lang="en-US" smtClean="0"/>
              <a:t>1/25/19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70377-F598-F04C-87AC-48DBA0C45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00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3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Linked Visualization: http://bl.ocks.org/mattykuch/40ba19de703632ea2afbbc5156b9471f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2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4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DD3EB-D537-6044-B18C-334C5DF63F1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"/>
          <a:stretch/>
        </p:blipFill>
        <p:spPr>
          <a:xfrm>
            <a:off x="-1" y="1"/>
            <a:ext cx="9156561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9835F7-D79A-FE42-B989-2689946827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5250" y="590743"/>
            <a:ext cx="3745812" cy="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5288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34CB-7495-634E-AC79-D0502C7D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BBF4EA-1B31-104A-8367-90F181C53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691B2-8E15-AE43-82A8-00FB2C9B4C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35CDAC-B929-CE4E-81E4-E30EC2351B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9094" y="903179"/>
            <a:ext cx="3745812" cy="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7553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B5323-14F5-E74C-B376-27907E9E1B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FF55B-441C-2C4C-B8E8-72FA72294E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343" b="19138"/>
          <a:stretch/>
        </p:blipFill>
        <p:spPr>
          <a:xfrm>
            <a:off x="0" y="-25274"/>
            <a:ext cx="9144000" cy="5168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493FE6-6BF2-4848-A4E9-EF1D94AD7D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8284" y="665979"/>
            <a:ext cx="3745812" cy="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52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55824" y="1567686"/>
            <a:ext cx="7316928" cy="3024314"/>
          </a:xfrm>
          <a:prstGeom prst="rect">
            <a:avLst/>
          </a:prstGeom>
        </p:spPr>
        <p:txBody>
          <a:bodyPr vert="horz"/>
          <a:lstStyle>
            <a:lvl1pPr marL="228600" indent="-227013">
              <a:buClr>
                <a:schemeClr val="accent1"/>
              </a:buCl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73088" indent="-285750" defTabSz="455613">
              <a:defRPr sz="12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62013" indent="-228600">
              <a:defRPr sz="11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139825" indent="-228600">
              <a:defRPr sz="11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427163" indent="-228600">
              <a:defRPr sz="105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C2A146A-FB54-664E-9B8F-082B3D783540}"/>
              </a:ext>
            </a:extLst>
          </p:cNvPr>
          <p:cNvSpPr/>
          <p:nvPr userDrawn="1"/>
        </p:nvSpPr>
        <p:spPr>
          <a:xfrm rot="5400000">
            <a:off x="1" y="0"/>
            <a:ext cx="857250" cy="857250"/>
          </a:xfrm>
          <a:prstGeom prst="rtTriangle">
            <a:avLst/>
          </a:prstGeom>
          <a:solidFill>
            <a:srgbClr val="6D1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1990E55-475C-964A-BFD8-01F41237C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5737" y="310182"/>
            <a:ext cx="3117582" cy="3908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4FDE93C-35C5-4648-819D-D5F1B2D9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24" y="560814"/>
            <a:ext cx="7229760" cy="745281"/>
          </a:xfrm>
          <a:effectLst/>
        </p:spPr>
        <p:txBody>
          <a:bodyPr/>
          <a:lstStyle>
            <a:lvl1pPr>
              <a:defRPr sz="2800">
                <a:solidFill>
                  <a:srgbClr val="6D12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3913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B28F401-1E86-6D4F-8691-B78833419CE7}"/>
              </a:ext>
            </a:extLst>
          </p:cNvPr>
          <p:cNvSpPr/>
          <p:nvPr userDrawn="1"/>
        </p:nvSpPr>
        <p:spPr>
          <a:xfrm rot="5400000">
            <a:off x="1" y="0"/>
            <a:ext cx="857250" cy="857250"/>
          </a:xfrm>
          <a:prstGeom prst="rtTriangle">
            <a:avLst/>
          </a:prstGeom>
          <a:solidFill>
            <a:srgbClr val="6D1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2887EF7-5929-0A41-9C8B-3B6BBAED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24" y="635154"/>
            <a:ext cx="7229760" cy="745281"/>
          </a:xfrm>
          <a:effectLst/>
        </p:spPr>
        <p:txBody>
          <a:bodyPr/>
          <a:lstStyle>
            <a:lvl1pPr algn="ctr">
              <a:defRPr sz="2800">
                <a:solidFill>
                  <a:srgbClr val="6D12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1895DF-697D-BC49-A70D-DAC54F54B6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5737" y="310182"/>
            <a:ext cx="3117582" cy="3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0826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90AE346-D3A4-9943-8D13-83F2F4D78481}"/>
              </a:ext>
            </a:extLst>
          </p:cNvPr>
          <p:cNvSpPr/>
          <p:nvPr userDrawn="1"/>
        </p:nvSpPr>
        <p:spPr>
          <a:xfrm rot="5400000">
            <a:off x="1" y="0"/>
            <a:ext cx="857250" cy="857250"/>
          </a:xfrm>
          <a:prstGeom prst="rtTriangle">
            <a:avLst/>
          </a:prstGeom>
          <a:solidFill>
            <a:srgbClr val="6D1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4000AD-166C-B545-B926-F4E5F18CD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5737" y="310182"/>
            <a:ext cx="3117582" cy="3908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F678-BAD7-B14A-AE16-97D92E6A60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824" y="1556728"/>
            <a:ext cx="3829050" cy="2972876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BDAAF9-CD6E-AF4F-921B-9BDA392557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4613" y="1388286"/>
            <a:ext cx="3989387" cy="324660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AE9D38-B0EE-3345-A40D-4FDE20DB6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5824" y="605793"/>
            <a:ext cx="6259376" cy="67674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800" b="1">
                <a:solidFill>
                  <a:srgbClr val="6D122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443853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9742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9C9C1-193B-B74B-A9DB-6CA6C687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16" y="505612"/>
            <a:ext cx="7794569" cy="857250"/>
          </a:xfrm>
        </p:spPr>
        <p:txBody>
          <a:bodyPr/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934E0D-E1BF-444A-9DCB-82CBC5C8E6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DCEF09-FB79-8B47-9B59-3337474DAD31}"/>
              </a:ext>
            </a:extLst>
          </p:cNvPr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6BC58DE-E025-4044-92EC-C220D09B37B8}"/>
              </a:ext>
            </a:extLst>
          </p:cNvPr>
          <p:cNvSpPr txBox="1">
            <a:spLocks/>
          </p:cNvSpPr>
          <p:nvPr userDrawn="1"/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40AEA5-A348-2949-9B8B-EA763C54C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A61247A2-177E-E041-AE40-DC679E39D54D}"/>
              </a:ext>
            </a:extLst>
          </p:cNvPr>
          <p:cNvSpPr/>
          <p:nvPr userDrawn="1"/>
        </p:nvSpPr>
        <p:spPr>
          <a:xfrm rot="5400000">
            <a:off x="1" y="0"/>
            <a:ext cx="857250" cy="857250"/>
          </a:xfrm>
          <a:prstGeom prst="rtTriangle">
            <a:avLst/>
          </a:prstGeom>
          <a:solidFill>
            <a:srgbClr val="6D1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E498C6-97C0-E54B-951B-98AACC9F4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5737" y="310182"/>
            <a:ext cx="3117582" cy="390861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F4E7F39-FF1D-FD48-A60C-CC05BDE9F7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4688" y="1638300"/>
            <a:ext cx="2603500" cy="2903538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761FD128-F49A-3745-B4C7-553471800D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8188" y="1638300"/>
            <a:ext cx="2603500" cy="2903538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4BFB1871-788B-FE4E-914B-4AF463E4C6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1688" y="1638300"/>
            <a:ext cx="2603500" cy="2903538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5602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2559B1-2182-944E-A804-0BF006C275D3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6D1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1F1B2-EFCB-274D-8727-99A14F9EC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4750" y="2078870"/>
            <a:ext cx="4254500" cy="5334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B2B4E6-681F-794B-8B5A-D171C2CDA3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962150" y="3860699"/>
            <a:ext cx="5219700" cy="1018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032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John Smith</a:t>
            </a:r>
            <a:br>
              <a:rPr lang="en-US" dirty="0"/>
            </a:br>
            <a:r>
              <a:rPr lang="en-US" dirty="0" err="1"/>
              <a:t>john.smith@cs.umass.edu</a:t>
            </a:r>
            <a:br>
              <a:rPr lang="en-US" dirty="0"/>
            </a:br>
            <a:r>
              <a:rPr lang="en-US" dirty="0"/>
              <a:t>413.545.5555</a:t>
            </a:r>
          </a:p>
          <a:p>
            <a:pPr lvl="0"/>
            <a:r>
              <a:rPr lang="en-US" dirty="0" err="1"/>
              <a:t>cics.umass.edu</a:t>
            </a:r>
            <a:r>
              <a:rPr lang="en-US" dirty="0"/>
              <a:t> | #</a:t>
            </a:r>
            <a:r>
              <a:rPr lang="en-US" dirty="0" err="1"/>
              <a:t>twitterhandle</a:t>
            </a:r>
            <a:r>
              <a:rPr lang="en-US" dirty="0"/>
              <a:t> | @</a:t>
            </a:r>
            <a:r>
              <a:rPr lang="en-US" dirty="0" err="1"/>
              <a:t>instagramhandle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9441E6-F496-B84C-9E0E-A6C9AA09588A}"/>
              </a:ext>
            </a:extLst>
          </p:cNvPr>
          <p:cNvSpPr/>
          <p:nvPr userDrawn="1"/>
        </p:nvSpPr>
        <p:spPr>
          <a:xfrm>
            <a:off x="2274544" y="2926869"/>
            <a:ext cx="4594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COMPUTING FOR THE COMMON GOOD</a:t>
            </a:r>
          </a:p>
        </p:txBody>
      </p:sp>
    </p:spTree>
    <p:extLst>
      <p:ext uri="{BB962C8B-B14F-4D97-AF65-F5344CB8AC3E}">
        <p14:creationId xmlns:p14="http://schemas.microsoft.com/office/powerpoint/2010/main" val="7067786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319" y="327040"/>
            <a:ext cx="7794569" cy="8572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337" y="1509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3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5" r:id="rId4"/>
    <p:sldLayoutId id="2147483666" r:id="rId5"/>
    <p:sldLayoutId id="2147483667" r:id="rId6"/>
    <p:sldLayoutId id="2147483655" r:id="rId7"/>
    <p:sldLayoutId id="2147483671" r:id="rId8"/>
    <p:sldLayoutId id="2147483672" r:id="rId9"/>
  </p:sldLayoutIdLst>
  <p:transition spd="med"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6D1226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39725" indent="-339725" algn="l" defTabSz="457200" rtl="0" eaLnBrk="1" latinLnBrk="0" hangingPunct="1">
        <a:spcBef>
          <a:spcPts val="900"/>
        </a:spcBef>
        <a:buClr>
          <a:schemeClr val="accent5"/>
        </a:buClr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98513" indent="-395288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3/d3" TargetMode="External"/><Relationship Id="rId2" Type="http://schemas.openxmlformats.org/officeDocument/2006/relationships/hyperlink" Target="https://d3js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3js.org/d3.v5.min.j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d3/d3/wiki/Galler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l.ocks.org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lockbuilder.org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hyperlink" Target="https://www.python.org/downloads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563624"/>
            <a:ext cx="5191246" cy="2204508"/>
          </a:xfrm>
          <a:prstGeom prst="rect">
            <a:avLst/>
          </a:prstGeom>
          <a:solidFill>
            <a:srgbClr val="6D1226">
              <a:alpha val="8862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25250" y="2491106"/>
            <a:ext cx="4914676" cy="30777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86111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Lab 1: D3 Setup 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25250" y="3278027"/>
            <a:ext cx="3925406" cy="345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Tx/>
              <a:buFont typeface="Arial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1-25-2019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BA7FC5-08EE-E74B-BCBF-07547C3E2F1D}"/>
              </a:ext>
            </a:extLst>
          </p:cNvPr>
          <p:cNvSpPr/>
          <p:nvPr/>
        </p:nvSpPr>
        <p:spPr>
          <a:xfrm>
            <a:off x="0" y="3768132"/>
            <a:ext cx="5191246" cy="80450"/>
          </a:xfrm>
          <a:prstGeom prst="rect">
            <a:avLst/>
          </a:prstGeom>
          <a:solidFill>
            <a:srgbClr val="C69214">
              <a:alpha val="8862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A3879F-AD24-488B-95C2-99A2D992EB38}"/>
              </a:ext>
            </a:extLst>
          </p:cNvPr>
          <p:cNvSpPr txBox="1">
            <a:spLocks/>
          </p:cNvSpPr>
          <p:nvPr/>
        </p:nvSpPr>
        <p:spPr>
          <a:xfrm>
            <a:off x="138285" y="1722691"/>
            <a:ext cx="4914676" cy="16158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86111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Data Visualization &amp; Exploration – COMPSCI 590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298B2D8-50EF-454F-BB5C-7F53E17219A0}"/>
              </a:ext>
            </a:extLst>
          </p:cNvPr>
          <p:cNvSpPr txBox="1">
            <a:spLocks/>
          </p:cNvSpPr>
          <p:nvPr/>
        </p:nvSpPr>
        <p:spPr>
          <a:xfrm>
            <a:off x="725250" y="2960868"/>
            <a:ext cx="3925406" cy="345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Tx/>
              <a:buFont typeface="Arial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John Fallon</a:t>
            </a:r>
          </a:p>
        </p:txBody>
      </p:sp>
    </p:spTree>
    <p:extLst>
      <p:ext uri="{BB962C8B-B14F-4D97-AF65-F5344CB8AC3E}">
        <p14:creationId xmlns:p14="http://schemas.microsoft.com/office/powerpoint/2010/main" val="36299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CD0748-8272-47FF-9681-0C6F75E34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E4FE-4077-4857-B521-3D669A7FCF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9180" y="1023063"/>
            <a:ext cx="7597522" cy="2972876"/>
          </a:xfrm>
        </p:spPr>
        <p:txBody>
          <a:bodyPr/>
          <a:lstStyle/>
          <a:p>
            <a:r>
              <a:rPr lang="en-US" dirty="0"/>
              <a:t>If the previous command worked, going to localhost:8000 should either produce:</a:t>
            </a:r>
          </a:p>
          <a:p>
            <a:pPr lvl="1"/>
            <a:r>
              <a:rPr lang="en-US" dirty="0"/>
              <a:t>Directory Listing</a:t>
            </a:r>
          </a:p>
          <a:p>
            <a:pPr lvl="1"/>
            <a:r>
              <a:rPr lang="en-US" dirty="0"/>
              <a:t>Webpage if an index.html was present</a:t>
            </a:r>
          </a:p>
          <a:p>
            <a:pPr marL="230187" indent="-285750"/>
            <a:r>
              <a:rPr lang="en-US" dirty="0"/>
              <a:t>Using the Lab 1 Files you should see…: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A8350-3BC4-4C7D-8936-07011AC321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824" y="358198"/>
            <a:ext cx="6259376" cy="676742"/>
          </a:xfrm>
        </p:spPr>
        <p:txBody>
          <a:bodyPr/>
          <a:lstStyle/>
          <a:p>
            <a:r>
              <a:rPr lang="en-US" dirty="0"/>
              <a:t>Is My Server Working?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028FD-29C4-49DF-8B5E-D95B235EE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79" y="2544307"/>
            <a:ext cx="6995357" cy="24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9044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ED9B85-73C0-49ED-835E-4C18DE372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5DC9E-43F8-412C-BB07-8BACDBC66B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823" y="1556728"/>
            <a:ext cx="7634693" cy="2972876"/>
          </a:xfrm>
        </p:spPr>
        <p:txBody>
          <a:bodyPr/>
          <a:lstStyle/>
          <a:p>
            <a:r>
              <a:rPr lang="en-US" dirty="0"/>
              <a:t>If you see the visualization on the localhost webpage, Congratulations!</a:t>
            </a:r>
          </a:p>
          <a:p>
            <a:r>
              <a:rPr lang="en-US" dirty="0"/>
              <a:t>You’ve now successfully run a D3 visualization using your local environment</a:t>
            </a:r>
          </a:p>
          <a:p>
            <a:r>
              <a:rPr lang="en-US" dirty="0"/>
              <a:t>If you want to explore further/debug the example try opening the Developer Tools in the web browser. (F12 in Chrome and Firefox)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E444E-7553-486C-9D20-7C17159B1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Server Success</a:t>
            </a:r>
          </a:p>
        </p:txBody>
      </p:sp>
    </p:spTree>
    <p:extLst>
      <p:ext uri="{BB962C8B-B14F-4D97-AF65-F5344CB8AC3E}">
        <p14:creationId xmlns:p14="http://schemas.microsoft.com/office/powerpoint/2010/main" val="420096861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2253CB-2D00-4F08-BDA3-888823955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8FBA-3FF5-4ED2-B90A-6B9A8A21CA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823" y="1556728"/>
            <a:ext cx="7627259" cy="2972876"/>
          </a:xfrm>
        </p:spPr>
        <p:txBody>
          <a:bodyPr/>
          <a:lstStyle/>
          <a:p>
            <a:r>
              <a:rPr lang="en-US" dirty="0"/>
              <a:t>We will examine the bare bones needed to start D3 development</a:t>
            </a:r>
          </a:p>
          <a:p>
            <a:r>
              <a:rPr lang="en-US" dirty="0"/>
              <a:t>In the Lab 1 Files, there is a file called: simple.html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28FE9-6AF5-4A5C-ADAB-51815D8DC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Digging Into Starting D3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45B69-79C6-4AF4-BB55-9B52A204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40" y="2637263"/>
            <a:ext cx="70008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333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77E742-E018-4620-AD6E-49DBD8428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CCAE7-61A4-4E1A-A181-D6DEB03AE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823" y="1556728"/>
            <a:ext cx="7709035" cy="2972876"/>
          </a:xfrm>
        </p:spPr>
        <p:txBody>
          <a:bodyPr/>
          <a:lstStyle/>
          <a:p>
            <a:r>
              <a:rPr lang="en-US" dirty="0"/>
              <a:t>If we want our server to display that page in our browser we can go to: localhost:8000/simple.html </a:t>
            </a:r>
          </a:p>
          <a:p>
            <a:r>
              <a:rPr lang="en-US" dirty="0"/>
              <a:t>We could also change simple.html to be called index.html, and our localhost:8000 will default to that page</a:t>
            </a:r>
          </a:p>
          <a:p>
            <a:r>
              <a:rPr lang="en-US" dirty="0"/>
              <a:t>Key components of this file:</a:t>
            </a:r>
          </a:p>
          <a:p>
            <a:pPr lvl="1"/>
            <a:r>
              <a:rPr lang="en-US" dirty="0"/>
              <a:t>Valid HTML</a:t>
            </a:r>
          </a:p>
          <a:p>
            <a:pPr lvl="1"/>
            <a:r>
              <a:rPr lang="en-US" dirty="0"/>
              <a:t>Included script tag for D3 source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E21DF-3D15-4176-AD84-78C23E04E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Simple.html</a:t>
            </a:r>
          </a:p>
        </p:txBody>
      </p:sp>
    </p:spTree>
    <p:extLst>
      <p:ext uri="{BB962C8B-B14F-4D97-AF65-F5344CB8AC3E}">
        <p14:creationId xmlns:p14="http://schemas.microsoft.com/office/powerpoint/2010/main" val="374941603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DFDE8-5DBE-46C2-B7BC-84392962A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48FF4-A138-4047-A3B6-5F7E7175A5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824" y="1453521"/>
            <a:ext cx="7671864" cy="3096178"/>
          </a:xfrm>
        </p:spPr>
        <p:txBody>
          <a:bodyPr/>
          <a:lstStyle/>
          <a:p>
            <a:r>
              <a:rPr lang="en-US" dirty="0"/>
              <a:t>Let’s test using D3 live: </a:t>
            </a:r>
            <a:r>
              <a:rPr lang="en-US" b="1" dirty="0"/>
              <a:t>d3.select("body").append("p");</a:t>
            </a:r>
          </a:p>
          <a:p>
            <a:pPr marL="0" indent="0">
              <a:buNone/>
            </a:pPr>
            <a:r>
              <a:rPr lang="en-US" b="1" dirty="0"/>
              <a:t>D3 Select</a:t>
            </a:r>
          </a:p>
          <a:p>
            <a:r>
              <a:rPr lang="en-US" sz="1200" dirty="0"/>
              <a:t>The D3.js Select method uses CSS3 selectors to grab DOM elements</a:t>
            </a:r>
          </a:p>
          <a:p>
            <a:r>
              <a:rPr lang="en-US" sz="1200" dirty="0"/>
              <a:t>D3 looks at the document and selects the first descendant DOM element that contains the tag </a:t>
            </a:r>
            <a:r>
              <a:rPr lang="en-US" sz="1200" b="1" dirty="0"/>
              <a:t>body</a:t>
            </a:r>
          </a:p>
          <a:p>
            <a:r>
              <a:rPr lang="en-US" sz="1200" dirty="0"/>
              <a:t>Once an element is selected, D3.js allows you to apply </a:t>
            </a:r>
            <a:r>
              <a:rPr lang="en-US" sz="1200" b="1" dirty="0"/>
              <a:t>operators</a:t>
            </a:r>
            <a:r>
              <a:rPr lang="en-US" sz="1200" dirty="0"/>
              <a:t> to the element you have selected</a:t>
            </a:r>
          </a:p>
          <a:p>
            <a:r>
              <a:rPr lang="en-US" sz="1200" dirty="0"/>
              <a:t>These operators can get or set things like "attributes", "properties", "styles", "HTML", and "text content“</a:t>
            </a:r>
          </a:p>
          <a:p>
            <a:pPr marL="0" indent="0">
              <a:buNone/>
            </a:pPr>
            <a:r>
              <a:rPr lang="en-US" b="1" dirty="0"/>
              <a:t>D3 Append</a:t>
            </a:r>
          </a:p>
          <a:p>
            <a:r>
              <a:rPr lang="en-US" sz="1200" dirty="0"/>
              <a:t>The Append Operator </a:t>
            </a:r>
            <a:r>
              <a:rPr lang="en-US" sz="1200" b="1" dirty="0"/>
              <a:t>appends</a:t>
            </a:r>
            <a:r>
              <a:rPr lang="en-US" sz="1200" dirty="0"/>
              <a:t> a new element as the last child of the element in the current selection</a:t>
            </a:r>
          </a:p>
          <a:p>
            <a:r>
              <a:rPr lang="en-US" sz="1200" dirty="0"/>
              <a:t>Since our current selection was </a:t>
            </a:r>
            <a:r>
              <a:rPr lang="en-US" sz="1200" b="1" dirty="0"/>
              <a:t>d3.select("body")</a:t>
            </a:r>
            <a:r>
              <a:rPr lang="en-US" sz="1200" dirty="0"/>
              <a:t>, the append operator added the "p" element last.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A0293F-A3A6-4D8A-8152-FEBCFCCB1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824" y="405071"/>
            <a:ext cx="6259376" cy="676742"/>
          </a:xfrm>
        </p:spPr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Console</a:t>
            </a:r>
          </a:p>
        </p:txBody>
      </p:sp>
    </p:spTree>
    <p:extLst>
      <p:ext uri="{BB962C8B-B14F-4D97-AF65-F5344CB8AC3E}">
        <p14:creationId xmlns:p14="http://schemas.microsoft.com/office/powerpoint/2010/main" val="14254886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F3DFA2-820F-4374-A61E-3EC963720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D99E9-8B14-4589-A80A-86AED79496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824" y="1556728"/>
            <a:ext cx="7567786" cy="2972876"/>
          </a:xfrm>
        </p:spPr>
        <p:txBody>
          <a:bodyPr/>
          <a:lstStyle/>
          <a:p>
            <a:r>
              <a:rPr lang="en-US" dirty="0"/>
              <a:t>Playing around with SVG elements</a:t>
            </a:r>
          </a:p>
          <a:p>
            <a:r>
              <a:rPr lang="en-US" dirty="0"/>
              <a:t>Start talking about groups for the term project</a:t>
            </a:r>
          </a:p>
          <a:p>
            <a:pPr lvl="1"/>
            <a:r>
              <a:rPr lang="en-US" dirty="0"/>
              <a:t>Teams should have Undergraduates and Graduates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B6B3E-0A62-4763-887A-FDF075932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 Next Time…</a:t>
            </a:r>
          </a:p>
        </p:txBody>
      </p:sp>
    </p:spTree>
    <p:extLst>
      <p:ext uri="{BB962C8B-B14F-4D97-AF65-F5344CB8AC3E}">
        <p14:creationId xmlns:p14="http://schemas.microsoft.com/office/powerpoint/2010/main" val="185654398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8700" y="327025"/>
            <a:ext cx="7316788" cy="857250"/>
          </a:xfrm>
          <a:effectLst/>
        </p:spPr>
        <p:txBody>
          <a:bodyPr/>
          <a:lstStyle/>
          <a:p>
            <a:r>
              <a:rPr lang="en-US" dirty="0">
                <a:solidFill>
                  <a:srgbClr val="6D12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 1 Goals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028700" y="1303338"/>
            <a:ext cx="7316788" cy="32893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what D3 is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locally run D3 code on your machine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an example D3 visualization showing in the web browser</a:t>
            </a:r>
          </a:p>
        </p:txBody>
      </p:sp>
    </p:spTree>
    <p:extLst>
      <p:ext uri="{BB962C8B-B14F-4D97-AF65-F5344CB8AC3E}">
        <p14:creationId xmlns:p14="http://schemas.microsoft.com/office/powerpoint/2010/main" val="288292805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F7B37-C0E3-4692-8103-EA837CA5B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E478C3-5478-41DC-B562-9FF1160529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D3?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F3720-80AC-487A-BAC9-2A1AF3CC8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03" y="1379962"/>
            <a:ext cx="2635685" cy="2099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624952-2BBD-4376-86BC-EEEDFE00E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9" y="2571750"/>
            <a:ext cx="2869841" cy="2285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8373DF-8978-42BA-930F-26728E844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123" y="1428893"/>
            <a:ext cx="2869841" cy="2285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BBFA93-EFB5-4FD6-B324-FB41F6738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508" y="2677298"/>
            <a:ext cx="2869841" cy="22857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B12693-9DBA-4E4A-9B7B-4C840BF95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254" y="1323345"/>
            <a:ext cx="2869841" cy="22857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A02E77-8963-45D3-B299-BFCDE38F6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4991" y="2349887"/>
            <a:ext cx="2869841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29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168850-BB82-4272-8236-47FFFB0DC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24839-093D-48B7-9FB7-9EC92392D4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823" y="1556727"/>
            <a:ext cx="7538049" cy="2980979"/>
          </a:xfrm>
        </p:spPr>
        <p:txBody>
          <a:bodyPr/>
          <a:lstStyle/>
          <a:p>
            <a:r>
              <a:rPr lang="en-US" b="1" dirty="0"/>
              <a:t>D3.js</a:t>
            </a:r>
            <a:r>
              <a:rPr lang="en-US" dirty="0"/>
              <a:t> is a JavaScript library for manipulating documents based on data. (</a:t>
            </a:r>
            <a:r>
              <a:rPr lang="en-US" dirty="0">
                <a:hlinkClick r:id="rId2"/>
              </a:rPr>
              <a:t>https://d3js.org/</a:t>
            </a:r>
            <a:r>
              <a:rPr lang="en-US" dirty="0"/>
              <a:t>)</a:t>
            </a:r>
          </a:p>
          <a:p>
            <a:r>
              <a:rPr lang="en-US" dirty="0"/>
              <a:t>At it’s core, D3 is a graphics library for the web</a:t>
            </a:r>
          </a:p>
          <a:p>
            <a:r>
              <a:rPr lang="en-US" dirty="0"/>
              <a:t>D3 is a targeted library – data visualization</a:t>
            </a:r>
          </a:p>
          <a:p>
            <a:r>
              <a:rPr lang="en-US" dirty="0"/>
              <a:t>D3 visualizations can be embedded into any web page</a:t>
            </a:r>
          </a:p>
          <a:p>
            <a:r>
              <a:rPr lang="en-US" dirty="0"/>
              <a:t>D3 Links:</a:t>
            </a:r>
          </a:p>
          <a:p>
            <a:pPr lvl="1"/>
            <a:r>
              <a:rPr lang="en-US" dirty="0"/>
              <a:t>Homepage: </a:t>
            </a:r>
            <a:r>
              <a:rPr lang="en-US" dirty="0">
                <a:hlinkClick r:id="rId2"/>
              </a:rPr>
              <a:t>https://d3js.org/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Github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https://github.com/d3/d3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Latest Online Release: </a:t>
            </a:r>
            <a:r>
              <a:rPr lang="en-US" dirty="0">
                <a:hlinkClick r:id="rId4"/>
              </a:rPr>
              <a:t>https://d3js.org/d3.v5.min.js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CD44F5-E32C-4EB2-B411-AEDDA1CA8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D3?</a:t>
            </a:r>
          </a:p>
        </p:txBody>
      </p:sp>
    </p:spTree>
    <p:extLst>
      <p:ext uri="{BB962C8B-B14F-4D97-AF65-F5344CB8AC3E}">
        <p14:creationId xmlns:p14="http://schemas.microsoft.com/office/powerpoint/2010/main" val="277638954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889DF0-DAD2-4C9F-A5F2-60385385C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31BFE-64F3-417F-8E1E-30D6FC6D5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D3 Live 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7DC1C-8573-454F-B958-01BC1F8EC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36" y="1517866"/>
            <a:ext cx="4459015" cy="3019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9C0261-1995-4516-9DBF-E1DE6C7D2419}"/>
              </a:ext>
            </a:extLst>
          </p:cNvPr>
          <p:cNvSpPr txBox="1"/>
          <p:nvPr/>
        </p:nvSpPr>
        <p:spPr>
          <a:xfrm>
            <a:off x="4572000" y="2103864"/>
            <a:ext cx="4237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D3 Examples page: </a:t>
            </a:r>
            <a:r>
              <a:rPr lang="en-US" dirty="0">
                <a:hlinkClick r:id="rId4"/>
              </a:rPr>
              <a:t>https://github.com/d3/d3/wiki/Gallery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there be more content on web page than just a D3 visualization?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D3 support interaction?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there be multiple D3 visualizations on one web page?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0728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0329D6-F330-424C-A4AD-8C71CE43F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48A7B-922E-4957-9822-81E9B1495B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823" y="1556728"/>
            <a:ext cx="7203513" cy="3297770"/>
          </a:xfrm>
        </p:spPr>
        <p:txBody>
          <a:bodyPr/>
          <a:lstStyle/>
          <a:p>
            <a:r>
              <a:rPr lang="en-US" dirty="0"/>
              <a:t>What does D3 require to run?</a:t>
            </a:r>
          </a:p>
          <a:p>
            <a:pPr lvl="1"/>
            <a:r>
              <a:rPr lang="en-US" dirty="0"/>
              <a:t>A web browser</a:t>
            </a:r>
          </a:p>
          <a:p>
            <a:pPr lvl="1"/>
            <a:r>
              <a:rPr lang="en-US" dirty="0"/>
              <a:t>D3 source code</a:t>
            </a:r>
          </a:p>
          <a:p>
            <a:pPr lvl="1"/>
            <a:r>
              <a:rPr lang="en-US" dirty="0"/>
              <a:t>Valid HTML document</a:t>
            </a:r>
          </a:p>
          <a:p>
            <a:pPr lvl="1"/>
            <a:r>
              <a:rPr lang="en-US" dirty="0"/>
              <a:t>Server</a:t>
            </a:r>
          </a:p>
          <a:p>
            <a:pPr marL="230187" indent="-285750"/>
            <a:r>
              <a:rPr lang="en-US" dirty="0"/>
              <a:t>Most people probably have a web browser</a:t>
            </a:r>
          </a:p>
          <a:p>
            <a:pPr marL="230187" indent="-285750"/>
            <a:r>
              <a:rPr lang="en-US" dirty="0"/>
              <a:t>D3 source code can be added to any HTML file by including:</a:t>
            </a:r>
          </a:p>
          <a:p>
            <a:pPr marL="688975" lvl="1" indent="-285750"/>
            <a:r>
              <a:rPr lang="en-US" dirty="0"/>
              <a:t>&lt;script </a:t>
            </a:r>
            <a:r>
              <a:rPr lang="en-US" dirty="0" err="1"/>
              <a:t>src</a:t>
            </a:r>
            <a:r>
              <a:rPr lang="en-US" dirty="0"/>
              <a:t>="https://d3js.org/d3.v5.min.js"&gt;&lt;/script&gt;</a:t>
            </a:r>
          </a:p>
          <a:p>
            <a:pPr marL="230187" indent="-285750"/>
            <a:r>
              <a:rPr lang="en-US" dirty="0"/>
              <a:t>Server:</a:t>
            </a:r>
          </a:p>
          <a:p>
            <a:pPr marL="688975" lvl="1" indent="-285750"/>
            <a:r>
              <a:rPr lang="en-US" dirty="0"/>
              <a:t>Can use a remote setup like: </a:t>
            </a:r>
            <a:r>
              <a:rPr lang="en-US" dirty="0">
                <a:hlinkClick r:id="rId2"/>
              </a:rPr>
              <a:t>https://bl.ocks.org/</a:t>
            </a:r>
            <a:r>
              <a:rPr lang="en-US" dirty="0"/>
              <a:t> </a:t>
            </a:r>
          </a:p>
          <a:p>
            <a:pPr marL="688975" lvl="1" indent="-285750"/>
            <a:r>
              <a:rPr lang="en-US" dirty="0"/>
              <a:t>Host a local server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4757C-05BF-454A-A6F2-C9BB832527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Running D3</a:t>
            </a:r>
          </a:p>
        </p:txBody>
      </p:sp>
    </p:spTree>
    <p:extLst>
      <p:ext uri="{BB962C8B-B14F-4D97-AF65-F5344CB8AC3E}">
        <p14:creationId xmlns:p14="http://schemas.microsoft.com/office/powerpoint/2010/main" val="317600904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43AC61-22F5-49A1-A0A1-6042F2BDA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00A7D-B0F5-436A-AF3F-B3C11CACDB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824" y="1556728"/>
            <a:ext cx="7575220" cy="2972876"/>
          </a:xfrm>
        </p:spPr>
        <p:txBody>
          <a:bodyPr/>
          <a:lstStyle/>
          <a:p>
            <a:r>
              <a:rPr lang="en-US" dirty="0"/>
              <a:t>Bl.ocks.org is the website of Mike Bostock</a:t>
            </a:r>
          </a:p>
          <a:p>
            <a:pPr lvl="1"/>
            <a:r>
              <a:rPr lang="en-US" dirty="0"/>
              <a:t>Mike Bostock is the creator and maintainer of D3</a:t>
            </a:r>
          </a:p>
          <a:p>
            <a:r>
              <a:rPr lang="en-US" dirty="0"/>
              <a:t>Bl.ocks.org can point to a Gist on </a:t>
            </a:r>
            <a:r>
              <a:rPr lang="en-US" dirty="0" err="1"/>
              <a:t>Github</a:t>
            </a:r>
            <a:endParaRPr lang="en-US" dirty="0"/>
          </a:p>
          <a:p>
            <a:pPr lvl="1"/>
            <a:r>
              <a:rPr lang="en-US" dirty="0"/>
              <a:t>Gist is a one off mini-repo</a:t>
            </a:r>
          </a:p>
          <a:p>
            <a:pPr marL="230187" indent="-285750"/>
            <a:r>
              <a:rPr lang="en-US" dirty="0"/>
              <a:t>Bl.ocks.org is an easy way to share your visualization on the web without having to worry about hosting</a:t>
            </a:r>
          </a:p>
          <a:p>
            <a:pPr marL="230187" indent="-285750"/>
            <a:r>
              <a:rPr lang="en-US" dirty="0"/>
              <a:t>Bl.ocks.org has a great collection of D3 examples alongside their code. Reference it!</a:t>
            </a:r>
          </a:p>
          <a:p>
            <a:pPr marL="230187" indent="-285750"/>
            <a:r>
              <a:rPr lang="en-US" dirty="0"/>
              <a:t>Another good resource: </a:t>
            </a:r>
            <a:r>
              <a:rPr lang="en-US" dirty="0">
                <a:hlinkClick r:id="rId2"/>
              </a:rPr>
              <a:t>https://blockbuilder.org/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D14CF-77FA-406F-A5E5-547794C2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Remote Server – Using </a:t>
            </a:r>
            <a:r>
              <a:rPr lang="en-US" dirty="0" err="1"/>
              <a:t>bl.ocks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6520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F4C3F-B83B-41BA-8ADE-033E26AF4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D544F-E745-47B5-A487-CAC7A0C7E2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824" y="1382992"/>
            <a:ext cx="7567786" cy="2972876"/>
          </a:xfrm>
        </p:spPr>
        <p:txBody>
          <a:bodyPr/>
          <a:lstStyle/>
          <a:p>
            <a:r>
              <a:rPr lang="en-US" dirty="0"/>
              <a:t>Running D3 locally requires a server</a:t>
            </a:r>
          </a:p>
          <a:p>
            <a:r>
              <a:rPr lang="en-US" dirty="0"/>
              <a:t>I recommend Python, since it is easy and straightforward</a:t>
            </a:r>
          </a:p>
          <a:p>
            <a:r>
              <a:rPr lang="en-US" dirty="0"/>
              <a:t>Mac comes pre-installed with Python 2.7. Windows will need to install Python</a:t>
            </a:r>
          </a:p>
          <a:p>
            <a:r>
              <a:rPr lang="en-US" dirty="0"/>
              <a:t>Python 2.X or 3.X will work, but there are different commands to run a server</a:t>
            </a:r>
          </a:p>
          <a:p>
            <a:r>
              <a:rPr lang="en-US" dirty="0"/>
              <a:t>Install Python from: </a:t>
            </a:r>
            <a:r>
              <a:rPr lang="en-US" dirty="0">
                <a:hlinkClick r:id="rId2"/>
              </a:rPr>
              <a:t>https://www.python.org/downloads/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D61A3-EE29-4F88-B145-4B151D7834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 Server - Python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070D6-6EAA-2244-9236-A219678F8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6" y="3880260"/>
            <a:ext cx="4276852" cy="12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698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F494B3-1399-44CB-9ADA-999591603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0B2B1-5543-4C81-9C74-57CEA31ED1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824" y="1556728"/>
            <a:ext cx="7478576" cy="3334940"/>
          </a:xfrm>
        </p:spPr>
        <p:txBody>
          <a:bodyPr/>
          <a:lstStyle/>
          <a:p>
            <a:r>
              <a:rPr lang="en-US" dirty="0"/>
              <a:t>In a command prompt, make sure you are in the same directory as your D3 code and files.</a:t>
            </a:r>
          </a:p>
          <a:p>
            <a:r>
              <a:rPr lang="en-US" dirty="0"/>
              <a:t>Then run the command:</a:t>
            </a:r>
          </a:p>
          <a:p>
            <a:pPr marL="0" indent="0">
              <a:buNone/>
            </a:pPr>
            <a:r>
              <a:rPr lang="en-US" dirty="0"/>
              <a:t>Python 2 server command: python -m </a:t>
            </a:r>
            <a:r>
              <a:rPr lang="en-US" dirty="0" err="1"/>
              <a:t>SimpleHTTPServer</a:t>
            </a:r>
            <a:r>
              <a:rPr lang="en-US" dirty="0"/>
              <a:t> 8000</a:t>
            </a:r>
          </a:p>
          <a:p>
            <a:pPr marL="0" indent="0">
              <a:buNone/>
            </a:pPr>
            <a:r>
              <a:rPr lang="en-US" dirty="0"/>
              <a:t>Python 3 server command: python3 -m </a:t>
            </a:r>
            <a:r>
              <a:rPr lang="en-US" dirty="0" err="1"/>
              <a:t>http.server</a:t>
            </a:r>
            <a:r>
              <a:rPr lang="en-US" dirty="0"/>
              <a:t> 8000</a:t>
            </a:r>
          </a:p>
          <a:p>
            <a:r>
              <a:rPr lang="en-US" dirty="0"/>
              <a:t>The 8000 number is the port number. This number can be any non-conflicting number with already existing ports. 8000 is a typical testing port.</a:t>
            </a:r>
          </a:p>
          <a:p>
            <a:r>
              <a:rPr lang="en-US" dirty="0"/>
              <a:t>Valid URL should be: </a:t>
            </a:r>
            <a:r>
              <a:rPr lang="en-US" dirty="0">
                <a:solidFill>
                  <a:srgbClr val="0070C0"/>
                </a:solidFill>
              </a:rPr>
              <a:t>http://localhost:8000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9A0C4-65C0-473A-AC5D-8395B945A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Python Server Commands</a:t>
            </a:r>
          </a:p>
        </p:txBody>
      </p:sp>
    </p:spTree>
    <p:extLst>
      <p:ext uri="{BB962C8B-B14F-4D97-AF65-F5344CB8AC3E}">
        <p14:creationId xmlns:p14="http://schemas.microsoft.com/office/powerpoint/2010/main" val="77510413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4584</TotalTime>
  <Words>897</Words>
  <Application>Microsoft Macintosh PowerPoint</Application>
  <PresentationFormat>On-screen Show (16:9)</PresentationFormat>
  <Paragraphs>107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</vt:lpstr>
      <vt:lpstr>Times New Roman</vt:lpstr>
      <vt:lpstr>Office Theme</vt:lpstr>
      <vt:lpstr>PowerPoint Presentation</vt:lpstr>
      <vt:lpstr>Lab 1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Sauve</dc:creator>
  <cp:lastModifiedBy>John Fallon</cp:lastModifiedBy>
  <cp:revision>179</cp:revision>
  <dcterms:created xsi:type="dcterms:W3CDTF">2014-02-14T19:28:23Z</dcterms:created>
  <dcterms:modified xsi:type="dcterms:W3CDTF">2019-01-25T17:50:42Z</dcterms:modified>
</cp:coreProperties>
</file>