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6.jpg" ContentType="image/jp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0.jpg" ContentType="image/jpg"/>
  <Override PartName="/ppt/media/image21.jpg" ContentType="image/jpg"/>
  <Override PartName="/ppt/media/image22.jpg" ContentType="image/jp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image26.jpg" ContentType="image/jpg"/>
  <Override PartName="/ppt/media/image27.jpg" ContentType="image/jpg"/>
  <Override PartName="/ppt/notesSlides/notesSlide15.xml" ContentType="application/vnd.openxmlformats-officedocument.presentationml.notesSlide+xml"/>
  <Override PartName="/ppt/media/image2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10" r:id="rId2"/>
    <p:sldId id="296" r:id="rId3"/>
    <p:sldId id="311" r:id="rId4"/>
    <p:sldId id="299" r:id="rId5"/>
    <p:sldId id="302" r:id="rId6"/>
    <p:sldId id="300" r:id="rId7"/>
    <p:sldId id="314" r:id="rId8"/>
    <p:sldId id="315" r:id="rId9"/>
    <p:sldId id="316" r:id="rId10"/>
    <p:sldId id="304" r:id="rId11"/>
    <p:sldId id="309" r:id="rId12"/>
    <p:sldId id="317" r:id="rId13"/>
    <p:sldId id="318" r:id="rId14"/>
    <p:sldId id="306" r:id="rId15"/>
    <p:sldId id="319" r:id="rId16"/>
    <p:sldId id="320" r:id="rId17"/>
    <p:sldId id="313" r:id="rId18"/>
    <p:sldId id="312" r:id="rId19"/>
    <p:sldId id="308" r:id="rId20"/>
    <p:sldId id="307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veWeb" initials="LiveW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0E1F"/>
    <a:srgbClr val="6D1226"/>
    <a:srgbClr val="C69214"/>
    <a:srgbClr val="5B7F95"/>
    <a:srgbClr val="19121F"/>
    <a:srgbClr val="881C1C"/>
    <a:srgbClr val="0000A0"/>
    <a:srgbClr val="000087"/>
    <a:srgbClr val="861119"/>
    <a:srgbClr val="661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6" autoAdjust="0"/>
    <p:restoredTop sz="89336" autoAdjust="0"/>
  </p:normalViewPr>
  <p:slideViewPr>
    <p:cSldViewPr snapToGrid="0" snapToObjects="1">
      <p:cViewPr varScale="1">
        <p:scale>
          <a:sx n="110" d="100"/>
          <a:sy n="110" d="100"/>
        </p:scale>
        <p:origin x="63" y="108"/>
      </p:cViewPr>
      <p:guideLst>
        <p:guide orient="horz" pos="1619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9" d="100"/>
        <a:sy n="2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7.xml"/><Relationship Id="rId1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85AEC-48F6-974B-B02D-842DE4CA19D2}" type="datetimeFigureOut">
              <a:rPr lang="en-US" smtClean="0"/>
              <a:t>1/23/2019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596CA4-195B-534F-B3C9-4FD2C31831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6485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2C378-A1AA-634A-BDC7-DFEEA7139B4C}" type="datetimeFigureOut">
              <a:rPr lang="en-US" smtClean="0"/>
              <a:t>1/23/2019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70377-F598-F04C-87AC-48DBA0C45F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009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welcome to Data Visualization and Exploration course.</a:t>
            </a:r>
          </a:p>
          <a:p>
            <a:endParaRPr lang="en-US" dirty="0"/>
          </a:p>
          <a:p>
            <a:r>
              <a:rPr lang="en-US" dirty="0"/>
              <a:t>This class is an introduction to the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81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it comes to using visualization for communication, I cannot think of better example than Hans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Rosling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talks!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149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pie charts represent the distribution of dominant colors within a circle area.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0304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 everybody and welcome to Data Visualization and Exploration course.</a:t>
            </a:r>
          </a:p>
          <a:p>
            <a:endParaRPr lang="en-US" dirty="0"/>
          </a:p>
          <a:p>
            <a:r>
              <a:rPr lang="en-US" dirty="0"/>
              <a:t>This class is an introduction to the course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039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does human’s visual system works?</a:t>
            </a:r>
          </a:p>
          <a:p>
            <a:r>
              <a:rPr lang="en-US" dirty="0"/>
              <a:t>Our eyes do a lot of preprocessing before sending the signals to our brains for higher level processing</a:t>
            </a:r>
          </a:p>
          <a:p>
            <a:endParaRPr lang="en-US" dirty="0"/>
          </a:p>
          <a:p>
            <a:r>
              <a:rPr lang="en-US" dirty="0"/>
              <a:t>Our retina has two different kinds of receptors Rods &amp; Cones</a:t>
            </a:r>
          </a:p>
          <a:p>
            <a:endParaRPr lang="en-US" dirty="0"/>
          </a:p>
          <a:p>
            <a:r>
              <a:rPr lang="en-US" dirty="0"/>
              <a:t>Rods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510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525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Eadweard Muybridge was an English photographer important for his pioneering work in photographic studies of motion, and early work in motion-picture projection.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4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high level presentation of visualization pipeline, where at one end you have data, and on the other end, you have insights and discoveries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456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here is actually a bunch of moving black marks! But what you SEE is thoroughly amazing! </a:t>
            </a:r>
          </a:p>
          <a:p>
            <a:r>
              <a:rPr lang="en-US" dirty="0"/>
              <a:t>Most probably you are seeing a dalmatian walking fast!</a:t>
            </a:r>
          </a:p>
          <a:p>
            <a:r>
              <a:rPr lang="en-US" dirty="0"/>
              <a:t>But why? How your brain turned a bunch of moving marks into dog?</a:t>
            </a:r>
          </a:p>
          <a:p>
            <a:r>
              <a:rPr lang="en-US" dirty="0"/>
              <a:t>There are many theories and principles that explain how visual system work the way it does.</a:t>
            </a:r>
          </a:p>
          <a:p>
            <a:r>
              <a:rPr lang="en-US" dirty="0"/>
              <a:t>This specific example shows a Gestalt principles of  Continuity and Common Fate..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03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people have well-defined questions to ask about data, they can use purely computational techniques from fields such as statistics and machine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351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people have well-defined questions to ask about data, they can use purely computational techniques from fields such as statistics and machine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735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036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people have well-defined questions to ask about data, they can use purely computational techniques from fields such as statistics and machine learning.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35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two examples from William Playfair, who is the  The founder of graphical methods of statistics</a:t>
            </a:r>
          </a:p>
          <a:p>
            <a:r>
              <a:rPr lang="en-US" dirty="0"/>
              <a:t>In fact he has invented several types of very common charts that we use today like line, area, and bar charts.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291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170377-F598-F04C-87AC-48DBA0C45F8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312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7DD3EB-D537-6044-B18C-334C5DF63F18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8"/>
          <a:stretch/>
        </p:blipFill>
        <p:spPr>
          <a:xfrm>
            <a:off x="-1" y="1"/>
            <a:ext cx="9156561" cy="5143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9835F7-D79A-FE42-B989-2689946827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5250" y="590743"/>
            <a:ext cx="3745812" cy="4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52882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34CB-7495-634E-AC79-D0502C7DE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BF4EA-1B31-104A-8367-90F181C538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691B2-8E15-AE43-82A8-00FB2C9B4C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35CDAC-B929-CE4E-81E4-E30EC2351B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99094" y="903179"/>
            <a:ext cx="3745812" cy="4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7553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CB5323-14F5-E74C-B376-27907E9E1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F55B-441C-2C4C-B8E8-72FA72294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343" b="19138"/>
          <a:stretch/>
        </p:blipFill>
        <p:spPr>
          <a:xfrm>
            <a:off x="0" y="-25274"/>
            <a:ext cx="9144000" cy="5168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493FE6-6BF2-4848-A4E9-EF1D94AD7D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58284" y="665979"/>
            <a:ext cx="3745812" cy="46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21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3024314"/>
          </a:xfrm>
          <a:prstGeom prst="rect">
            <a:avLst/>
          </a:prstGeom>
        </p:spPr>
        <p:txBody>
          <a:bodyPr vert="horz"/>
          <a:lstStyle>
            <a:lvl1pPr marL="228600" indent="-227013">
              <a:buClr>
                <a:schemeClr val="accent1"/>
              </a:buClr>
              <a:defRPr sz="1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573088" indent="-285750" defTabSz="455613">
              <a:defRPr sz="12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 marL="862013" indent="-228600">
              <a:defRPr sz="11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 marL="1139825" indent="-228600">
              <a:defRPr sz="11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 marL="1427163" indent="-228600">
              <a:defRPr sz="105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sp>
        <p:nvSpPr>
          <p:cNvPr id="37" name="Right Triangle 36">
            <a:extLst>
              <a:ext uri="{FF2B5EF4-FFF2-40B4-BE49-F238E27FC236}">
                <a16:creationId xmlns:a16="http://schemas.microsoft.com/office/drawing/2014/main" id="{DC2A146A-FB54-664E-9B8F-082B3D783540}"/>
              </a:ext>
            </a:extLst>
          </p:cNvPr>
          <p:cNvSpPr/>
          <p:nvPr userDrawn="1"/>
        </p:nvSpPr>
        <p:spPr>
          <a:xfrm rot="5400000">
            <a:off x="1" y="0"/>
            <a:ext cx="857250" cy="857250"/>
          </a:xfrm>
          <a:prstGeom prst="rtTriangle">
            <a:avLst/>
          </a:prstGeom>
          <a:solidFill>
            <a:srgbClr val="6D1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11990E55-475C-964A-BFD8-01F41237C0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5737" y="310182"/>
            <a:ext cx="3117582" cy="39086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4FDE93C-35C5-4648-819D-D5F1B2D9D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24" y="560814"/>
            <a:ext cx="7229760" cy="745281"/>
          </a:xfrm>
          <a:effectLst/>
        </p:spPr>
        <p:txBody>
          <a:bodyPr/>
          <a:lstStyle>
            <a:lvl1pPr>
              <a:defRPr sz="2800">
                <a:solidFill>
                  <a:srgbClr val="6D12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139135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B28F401-1E86-6D4F-8691-B78833419CE7}"/>
              </a:ext>
            </a:extLst>
          </p:cNvPr>
          <p:cNvSpPr/>
          <p:nvPr userDrawn="1"/>
        </p:nvSpPr>
        <p:spPr>
          <a:xfrm rot="5400000">
            <a:off x="1" y="0"/>
            <a:ext cx="857250" cy="857250"/>
          </a:xfrm>
          <a:prstGeom prst="rtTriangle">
            <a:avLst/>
          </a:prstGeom>
          <a:solidFill>
            <a:srgbClr val="6D1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2887EF7-5929-0A41-9C8B-3B6BBAEDF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24" y="635154"/>
            <a:ext cx="7229760" cy="745281"/>
          </a:xfrm>
          <a:effectLst/>
        </p:spPr>
        <p:txBody>
          <a:bodyPr/>
          <a:lstStyle>
            <a:lvl1pPr algn="ctr">
              <a:defRPr sz="2800">
                <a:solidFill>
                  <a:srgbClr val="6D122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1895DF-697D-BC49-A70D-DAC54F54B6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5737" y="310182"/>
            <a:ext cx="3117582" cy="39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0826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090AE346-D3A4-9943-8D13-83F2F4D78481}"/>
              </a:ext>
            </a:extLst>
          </p:cNvPr>
          <p:cNvSpPr/>
          <p:nvPr userDrawn="1"/>
        </p:nvSpPr>
        <p:spPr>
          <a:xfrm rot="5400000">
            <a:off x="1" y="0"/>
            <a:ext cx="857250" cy="857250"/>
          </a:xfrm>
          <a:prstGeom prst="rtTriangle">
            <a:avLst/>
          </a:prstGeom>
          <a:solidFill>
            <a:srgbClr val="6D1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4000AD-166C-B545-B926-F4E5F18CD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5737" y="310182"/>
            <a:ext cx="3117582" cy="39086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DF678-BAD7-B14A-AE16-97D92E6A60A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55824" y="1556728"/>
            <a:ext cx="3829050" cy="297287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 sz="1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 sz="1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 sz="100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3BDAAF9-CD6E-AF4F-921B-9BDA392557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54613" y="1388286"/>
            <a:ext cx="3989387" cy="324660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AE9D38-B0EE-3345-A40D-4FDE20DB6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824" y="605793"/>
            <a:ext cx="6259376" cy="67674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800" b="1">
                <a:solidFill>
                  <a:srgbClr val="6D1226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443853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9742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9C9C1-193B-B74B-A9DB-6CA6C687E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716" y="505612"/>
            <a:ext cx="7794569" cy="857250"/>
          </a:xfrm>
        </p:spPr>
        <p:txBody>
          <a:bodyPr/>
          <a:lstStyle>
            <a:lvl1pPr algn="ctr"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934E0D-E1BF-444A-9DCB-82CBC5C8E6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CDCEF09-FB79-8B47-9B59-3337474DAD31}"/>
              </a:ext>
            </a:extLst>
          </p:cNvPr>
          <p:cNvSpPr/>
          <p:nvPr userDrawn="1"/>
        </p:nvSpPr>
        <p:spPr>
          <a:xfrm>
            <a:off x="1" y="5016499"/>
            <a:ext cx="9144000" cy="127001"/>
          </a:xfrm>
          <a:prstGeom prst="rect">
            <a:avLst/>
          </a:prstGeom>
          <a:solidFill>
            <a:srgbClr val="6610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  <a:solidFill>
                <a:schemeClr val="accent1"/>
              </a:solidFill>
            </a:endParaRP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46BC58DE-E025-4044-92EC-C220D09B37B8}"/>
              </a:ext>
            </a:extLst>
          </p:cNvPr>
          <p:cNvSpPr txBox="1">
            <a:spLocks/>
          </p:cNvSpPr>
          <p:nvPr userDrawn="1"/>
        </p:nvSpPr>
        <p:spPr>
          <a:xfrm>
            <a:off x="6774061" y="468837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740AEA5-A348-2949-9B8B-EA763C54C64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A61247A2-177E-E041-AE40-DC679E39D54D}"/>
              </a:ext>
            </a:extLst>
          </p:cNvPr>
          <p:cNvSpPr/>
          <p:nvPr userDrawn="1"/>
        </p:nvSpPr>
        <p:spPr>
          <a:xfrm rot="5400000">
            <a:off x="1" y="0"/>
            <a:ext cx="857250" cy="857250"/>
          </a:xfrm>
          <a:prstGeom prst="rtTriangle">
            <a:avLst/>
          </a:prstGeom>
          <a:solidFill>
            <a:srgbClr val="6D1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E498C6-97C0-E54B-951B-98AACC9F4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95737" y="310182"/>
            <a:ext cx="3117582" cy="390861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DF4E7F39-FF1D-FD48-A60C-CC05BDE9F7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4688" y="1638300"/>
            <a:ext cx="2603500" cy="2903538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17">
            <a:extLst>
              <a:ext uri="{FF2B5EF4-FFF2-40B4-BE49-F238E27FC236}">
                <a16:creationId xmlns:a16="http://schemas.microsoft.com/office/drawing/2014/main" id="{761FD128-F49A-3745-B4C7-553471800D0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78188" y="1638300"/>
            <a:ext cx="2603500" cy="2903538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4BFB1871-788B-FE4E-914B-4AF463E4C6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1688" y="1638300"/>
            <a:ext cx="2603500" cy="2903538"/>
          </a:xfrm>
          <a:prstGeom prst="rect">
            <a:avLst/>
          </a:prstGeom>
          <a:ln w="76200">
            <a:solidFill>
              <a:schemeClr val="bg1"/>
            </a:solidFill>
            <a:miter lim="800000"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856023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2559B1-2182-944E-A804-0BF006C275D3}"/>
              </a:ext>
            </a:extLst>
          </p:cNvPr>
          <p:cNvSpPr/>
          <p:nvPr userDrawn="1"/>
        </p:nvSpPr>
        <p:spPr>
          <a:xfrm>
            <a:off x="0" y="0"/>
            <a:ext cx="9144001" cy="5143500"/>
          </a:xfrm>
          <a:prstGeom prst="rect">
            <a:avLst/>
          </a:prstGeom>
          <a:solidFill>
            <a:srgbClr val="6D12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E1F1B2-EFCB-274D-8727-99A14F9EC9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4750" y="2078870"/>
            <a:ext cx="4254500" cy="53340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2B2B4E6-681F-794B-8B5A-D171C2CDA35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962150" y="3860699"/>
            <a:ext cx="5219700" cy="1018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0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 marL="403225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John Smith</a:t>
            </a:r>
            <a:br>
              <a:rPr lang="en-US" dirty="0"/>
            </a:br>
            <a:r>
              <a:rPr lang="en-US" dirty="0" err="1"/>
              <a:t>john.smith@cs.umass.edu</a:t>
            </a:r>
            <a:br>
              <a:rPr lang="en-US" dirty="0"/>
            </a:br>
            <a:r>
              <a:rPr lang="en-US" dirty="0"/>
              <a:t>413.545.5555</a:t>
            </a:r>
          </a:p>
          <a:p>
            <a:pPr lvl="0"/>
            <a:r>
              <a:rPr lang="en-US" dirty="0" err="1"/>
              <a:t>cics.umass.edu</a:t>
            </a:r>
            <a:r>
              <a:rPr lang="en-US" dirty="0"/>
              <a:t> | #</a:t>
            </a:r>
            <a:r>
              <a:rPr lang="en-US" dirty="0" err="1"/>
              <a:t>twitterhandle</a:t>
            </a:r>
            <a:r>
              <a:rPr lang="en-US" dirty="0"/>
              <a:t> | @</a:t>
            </a:r>
            <a:r>
              <a:rPr lang="en-US" dirty="0" err="1"/>
              <a:t>instagramhandle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9441E6-F496-B84C-9E0E-A6C9AA09588A}"/>
              </a:ext>
            </a:extLst>
          </p:cNvPr>
          <p:cNvSpPr/>
          <p:nvPr userDrawn="1"/>
        </p:nvSpPr>
        <p:spPr>
          <a:xfrm>
            <a:off x="2274544" y="2926869"/>
            <a:ext cx="4594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COMPUTING FOR THE COMMON GOOD</a:t>
            </a:r>
          </a:p>
        </p:txBody>
      </p:sp>
    </p:spTree>
    <p:extLst>
      <p:ext uri="{BB962C8B-B14F-4D97-AF65-F5344CB8AC3E}">
        <p14:creationId xmlns:p14="http://schemas.microsoft.com/office/powerpoint/2010/main" val="70677866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3319" y="327040"/>
            <a:ext cx="7794569" cy="8572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6337" y="1509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6774061" y="4688375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0AEA5-A348-2949-9B8B-EA763C54C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13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65" r:id="rId4"/>
    <p:sldLayoutId id="2147483666" r:id="rId5"/>
    <p:sldLayoutId id="2147483667" r:id="rId6"/>
    <p:sldLayoutId id="2147483655" r:id="rId7"/>
    <p:sldLayoutId id="2147483671" r:id="rId8"/>
    <p:sldLayoutId id="2147483672" r:id="rId9"/>
  </p:sldLayoutIdLst>
  <p:transition spd="med">
    <p:fade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1" i="0" kern="1200">
          <a:solidFill>
            <a:srgbClr val="6D1226"/>
          </a:solidFill>
          <a:effectLst/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339725" indent="-339725" algn="l" defTabSz="457200" rtl="0" eaLnBrk="1" latinLnBrk="0" hangingPunct="1">
        <a:spcBef>
          <a:spcPts val="900"/>
        </a:spcBef>
        <a:buClr>
          <a:schemeClr val="accent5"/>
        </a:buClr>
        <a:buFont typeface="Arial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98513" indent="-395288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1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5"/>
        </a:buClr>
        <a:buFont typeface="Arial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ZfvpBdjKjhM" TargetMode="Externa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563624"/>
            <a:ext cx="5191246" cy="2204508"/>
          </a:xfrm>
          <a:prstGeom prst="rect">
            <a:avLst/>
          </a:prstGeom>
          <a:solidFill>
            <a:schemeClr val="tx1">
              <a:alpha val="88627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25250" y="3068063"/>
            <a:ext cx="4199568" cy="200055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Ali Sarvghad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38285" y="1722691"/>
            <a:ext cx="4914676" cy="161583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86111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Data Visualization &amp; Exploration – COMPSCI 590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725250" y="3278027"/>
            <a:ext cx="3925406" cy="34589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Tx/>
              <a:buFont typeface="Arial"/>
              <a:buNone/>
              <a:tabLst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Spring 2018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A7FC5-08EE-E74B-BCBF-07547C3E2F1D}"/>
              </a:ext>
            </a:extLst>
          </p:cNvPr>
          <p:cNvSpPr/>
          <p:nvPr/>
        </p:nvSpPr>
        <p:spPr>
          <a:xfrm>
            <a:off x="0" y="3768132"/>
            <a:ext cx="5191246" cy="80450"/>
          </a:xfrm>
          <a:prstGeom prst="rect">
            <a:avLst/>
          </a:prstGeom>
          <a:solidFill>
            <a:srgbClr val="580E1F">
              <a:alpha val="88627"/>
            </a:srgbClr>
          </a:solidFill>
          <a:ln>
            <a:solidFill>
              <a:srgbClr val="6D12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61D53-6FB5-42E1-A74C-273676079B31}"/>
              </a:ext>
            </a:extLst>
          </p:cNvPr>
          <p:cNvSpPr txBox="1">
            <a:spLocks/>
          </p:cNvSpPr>
          <p:nvPr/>
        </p:nvSpPr>
        <p:spPr>
          <a:xfrm>
            <a:off x="645272" y="2020258"/>
            <a:ext cx="4279546" cy="86177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86111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Introduction to Information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7307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43DA6-3E09-4BD8-953E-76BF09A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636BC3-02BD-44FF-A36C-EC25FC2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visualization can be useful?</a:t>
            </a:r>
          </a:p>
        </p:txBody>
      </p:sp>
      <p:pic>
        <p:nvPicPr>
          <p:cNvPr id="6" name="Picture 2" descr="https://cdn-images-1.medium.com/max/1600/0*IFjxz9oPX4N3nQk5.gif">
            <a:extLst>
              <a:ext uri="{FF2B5EF4-FFF2-40B4-BE49-F238E27FC236}">
                <a16:creationId xmlns:a16="http://schemas.microsoft.com/office/drawing/2014/main" id="{F3789F46-C6D1-4862-90C0-A81AF16B56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416085"/>
            <a:ext cx="7877175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D167C1-3C7D-497A-8334-69A6C012B8DF}"/>
              </a:ext>
            </a:extLst>
          </p:cNvPr>
          <p:cNvSpPr txBox="1"/>
          <p:nvPr/>
        </p:nvSpPr>
        <p:spPr>
          <a:xfrm>
            <a:off x="1321420" y="4630836"/>
            <a:ext cx="6824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i="1" dirty="0" err="1">
                <a:solidFill>
                  <a:srgbClr val="222222"/>
                </a:solidFill>
                <a:highlight>
                  <a:srgbClr val="FFFFFF"/>
                </a:highlight>
              </a:rPr>
              <a:t>Matejka</a:t>
            </a:r>
            <a:r>
              <a:rPr lang="en-US" sz="700" i="1" dirty="0">
                <a:solidFill>
                  <a:srgbClr val="222222"/>
                </a:solidFill>
                <a:highlight>
                  <a:srgbClr val="FFFFFF"/>
                </a:highlight>
              </a:rPr>
              <a:t>, Justin, and George Fitzmaurice. "Same stats, different graphs: generating datasets with varied appearance and identical statistics through simulated annealing." Proceedings of the 2017 CHI Conference on Human Factors in Computing Systems. ACM, 2017.</a:t>
            </a:r>
          </a:p>
        </p:txBody>
      </p:sp>
    </p:spTree>
    <p:extLst>
      <p:ext uri="{BB962C8B-B14F-4D97-AF65-F5344CB8AC3E}">
        <p14:creationId xmlns:p14="http://schemas.microsoft.com/office/powerpoint/2010/main" val="303677680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r>
              <a:rPr lang="en-US" b="1" dirty="0"/>
              <a:t>Analyze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usually use visualization for?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E12938DD-2F5B-4B5E-A007-7F93559CEB1B}"/>
              </a:ext>
            </a:extLst>
          </p:cNvPr>
          <p:cNvSpPr txBox="1"/>
          <p:nvPr/>
        </p:nvSpPr>
        <p:spPr>
          <a:xfrm>
            <a:off x="4068589" y="4679657"/>
            <a:ext cx="165798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10" dirty="0">
                <a:latin typeface="Gill Sans"/>
                <a:cs typeface="Gill Sans"/>
              </a:rPr>
              <a:t>William </a:t>
            </a:r>
            <a:r>
              <a:rPr sz="1400" spc="-10" dirty="0">
                <a:latin typeface="Gill Sans"/>
                <a:cs typeface="Gill Sans"/>
              </a:rPr>
              <a:t>Pl</a:t>
            </a:r>
            <a:r>
              <a:rPr sz="1400" spc="-90" dirty="0">
                <a:latin typeface="Gill Sans"/>
                <a:cs typeface="Gill Sans"/>
              </a:rPr>
              <a:t>a</a:t>
            </a:r>
            <a:r>
              <a:rPr sz="1400" spc="-10" dirty="0">
                <a:latin typeface="Gill Sans"/>
                <a:cs typeface="Gill Sans"/>
              </a:rPr>
              <a:t>yfai</a:t>
            </a:r>
            <a:r>
              <a:rPr sz="1400" spc="-210" dirty="0">
                <a:latin typeface="Gill Sans"/>
                <a:cs typeface="Gill Sans"/>
              </a:rPr>
              <a:t>r</a:t>
            </a:r>
            <a:endParaRPr sz="1400" dirty="0">
              <a:latin typeface="Gill Sans"/>
              <a:cs typeface="Gill Sans"/>
            </a:endParaRPr>
          </a:p>
        </p:txBody>
      </p:sp>
      <p:sp>
        <p:nvSpPr>
          <p:cNvPr id="12" name="object 5">
            <a:extLst>
              <a:ext uri="{FF2B5EF4-FFF2-40B4-BE49-F238E27FC236}">
                <a16:creationId xmlns:a16="http://schemas.microsoft.com/office/drawing/2014/main" id="{61A9514F-B5D5-4D8C-AFCF-FD3E137DA305}"/>
              </a:ext>
            </a:extLst>
          </p:cNvPr>
          <p:cNvSpPr/>
          <p:nvPr/>
        </p:nvSpPr>
        <p:spPr>
          <a:xfrm>
            <a:off x="534333" y="2134136"/>
            <a:ext cx="3815994" cy="2070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760633A5-B370-4C61-BA2C-645A275D5491}"/>
              </a:ext>
            </a:extLst>
          </p:cNvPr>
          <p:cNvSpPr txBox="1"/>
          <p:nvPr/>
        </p:nvSpPr>
        <p:spPr>
          <a:xfrm>
            <a:off x="1212273" y="4204320"/>
            <a:ext cx="264696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dirty="0"/>
              <a:t>Trade-balance time-series chart</a:t>
            </a:r>
            <a:endParaRPr sz="1400" dirty="0">
              <a:latin typeface="Gill Sans"/>
              <a:cs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49CE24-D3B8-403A-8CB6-315BDA1DC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0706" y="2134136"/>
            <a:ext cx="2995767" cy="2010352"/>
          </a:xfrm>
          <a:prstGeom prst="rect">
            <a:avLst/>
          </a:prstGeom>
        </p:spPr>
      </p:pic>
      <p:sp>
        <p:nvSpPr>
          <p:cNvPr id="15" name="object 4">
            <a:extLst>
              <a:ext uri="{FF2B5EF4-FFF2-40B4-BE49-F238E27FC236}">
                <a16:creationId xmlns:a16="http://schemas.microsoft.com/office/drawing/2014/main" id="{AE27A76D-77F8-4813-B2FC-21D4B3267F69}"/>
              </a:ext>
            </a:extLst>
          </p:cNvPr>
          <p:cNvSpPr txBox="1"/>
          <p:nvPr/>
        </p:nvSpPr>
        <p:spPr>
          <a:xfrm>
            <a:off x="5150705" y="4196629"/>
            <a:ext cx="307196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dirty="0"/>
              <a:t>Scotland's imports and exports in 1781</a:t>
            </a:r>
            <a:endParaRPr sz="1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5393992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dirty="0"/>
              <a:t>Analyze</a:t>
            </a:r>
            <a:r>
              <a:rPr lang="en-US" dirty="0"/>
              <a:t> data to support reasoning</a:t>
            </a:r>
          </a:p>
          <a:p>
            <a:pPr lvl="1"/>
            <a:r>
              <a:rPr lang="en-US" dirty="0"/>
              <a:t>Develop and assess hypotheses , find patterns and discovers errors in data</a:t>
            </a:r>
          </a:p>
          <a:p>
            <a:pPr lvl="1"/>
            <a:r>
              <a:rPr lang="en-US" dirty="0"/>
              <a:t>-…</a:t>
            </a:r>
          </a:p>
          <a:p>
            <a:r>
              <a:rPr lang="en-US" dirty="0"/>
              <a:t>Is this the only way visualization can be utilized?</a:t>
            </a:r>
          </a:p>
          <a:p>
            <a:pPr lvl="1"/>
            <a:r>
              <a:rPr lang="en-US" dirty="0"/>
              <a:t>NO!</a:t>
            </a:r>
          </a:p>
          <a:p>
            <a:r>
              <a:rPr lang="en-US" b="1" dirty="0"/>
              <a:t>Communicate </a:t>
            </a:r>
            <a:r>
              <a:rPr lang="en-US" dirty="0"/>
              <a:t>information to others</a:t>
            </a:r>
          </a:p>
          <a:p>
            <a:pPr lvl="1"/>
            <a:r>
              <a:rPr lang="en-US" dirty="0"/>
              <a:t>Share and persuade, storytelling, …</a:t>
            </a:r>
            <a:endParaRPr lang="en-US" b="1" dirty="0"/>
          </a:p>
          <a:p>
            <a:r>
              <a:rPr lang="en-US" b="1" dirty="0"/>
              <a:t>Record</a:t>
            </a:r>
            <a:r>
              <a:rPr lang="en-US" dirty="0"/>
              <a:t> information</a:t>
            </a:r>
          </a:p>
          <a:p>
            <a:pPr lvl="1"/>
            <a:r>
              <a:rPr lang="en-US" dirty="0"/>
              <a:t>Blueprints, photographs, …</a:t>
            </a:r>
          </a:p>
          <a:p>
            <a:r>
              <a:rPr lang="en-US" b="1" dirty="0"/>
              <a:t>Enjoyment</a:t>
            </a:r>
          </a:p>
          <a:p>
            <a:endParaRPr lang="en-US" dirty="0"/>
          </a:p>
          <a:p>
            <a:pPr marL="1587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use visualization for?</a:t>
            </a:r>
          </a:p>
        </p:txBody>
      </p:sp>
    </p:spTree>
    <p:extLst>
      <p:ext uri="{BB962C8B-B14F-4D97-AF65-F5344CB8AC3E}">
        <p14:creationId xmlns:p14="http://schemas.microsoft.com/office/powerpoint/2010/main" val="20452863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r>
              <a:rPr lang="en-US" b="1" dirty="0"/>
              <a:t>Communicate</a:t>
            </a:r>
            <a:r>
              <a:rPr lang="en-US" dirty="0"/>
              <a:t>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use visualization for?</a:t>
            </a:r>
          </a:p>
        </p:txBody>
      </p:sp>
      <p:pic>
        <p:nvPicPr>
          <p:cNvPr id="5" name="Online Media 4" title="How Does Income Relate to Life Expectancy by Professor Hans Rosling">
            <a:hlinkClick r:id="" action="ppaction://media"/>
            <a:extLst>
              <a:ext uri="{FF2B5EF4-FFF2-40B4-BE49-F238E27FC236}">
                <a16:creationId xmlns:a16="http://schemas.microsoft.com/office/drawing/2014/main" id="{1B6CCA8C-C7FF-4BBB-AAB4-018AB06172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704332" y="1974273"/>
            <a:ext cx="5313314" cy="298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55105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r>
              <a:rPr lang="en-US" b="1" dirty="0"/>
              <a:t>Record</a:t>
            </a:r>
            <a:r>
              <a:rPr lang="en-US" dirty="0"/>
              <a:t>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use visualization for?</a:t>
            </a:r>
          </a:p>
        </p:txBody>
      </p:sp>
      <p:pic>
        <p:nvPicPr>
          <p:cNvPr id="1028" name="Picture 4" descr="https://cdn-images-1.medium.com/max/2400/1*yImZdVWoyymQOi29-1Z_fg.jpeg">
            <a:extLst>
              <a:ext uri="{FF2B5EF4-FFF2-40B4-BE49-F238E27FC236}">
                <a16:creationId xmlns:a16="http://schemas.microsoft.com/office/drawing/2014/main" id="{A71E19A8-D4C6-417E-BDC6-5BEF289C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260" y="2042752"/>
            <a:ext cx="3589479" cy="278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9">
            <a:extLst>
              <a:ext uri="{FF2B5EF4-FFF2-40B4-BE49-F238E27FC236}">
                <a16:creationId xmlns:a16="http://schemas.microsoft.com/office/drawing/2014/main" id="{79D76559-66DB-4855-86BE-B9081AEB8606}"/>
              </a:ext>
            </a:extLst>
          </p:cNvPr>
          <p:cNvSpPr txBox="1"/>
          <p:nvPr/>
        </p:nvSpPr>
        <p:spPr>
          <a:xfrm>
            <a:off x="6566362" y="3326500"/>
            <a:ext cx="21702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400" spc="-10" dirty="0">
                <a:latin typeface="Gill Sans"/>
                <a:cs typeface="Gill Sans"/>
              </a:rPr>
              <a:t>Wright brothers plane, 1903</a:t>
            </a:r>
            <a:endParaRPr sz="1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94883724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r>
              <a:rPr lang="en-US" b="1" dirty="0"/>
              <a:t>Record</a:t>
            </a:r>
            <a:r>
              <a:rPr lang="en-US" dirty="0"/>
              <a:t>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use visualization for?</a:t>
            </a: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985E717D-8EAB-4DED-A632-28E9E4546A6D}"/>
              </a:ext>
            </a:extLst>
          </p:cNvPr>
          <p:cNvSpPr/>
          <p:nvPr/>
        </p:nvSpPr>
        <p:spPr>
          <a:xfrm>
            <a:off x="2929002" y="1999578"/>
            <a:ext cx="1769538" cy="2429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E246384F-A353-48D5-9ECA-CF7889DD6118}"/>
              </a:ext>
            </a:extLst>
          </p:cNvPr>
          <p:cNvSpPr/>
          <p:nvPr/>
        </p:nvSpPr>
        <p:spPr>
          <a:xfrm>
            <a:off x="892969" y="1974273"/>
            <a:ext cx="1992904" cy="24545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E5FF5AD2-795A-459F-ADE7-CECB08D0C8CC}"/>
              </a:ext>
            </a:extLst>
          </p:cNvPr>
          <p:cNvSpPr/>
          <p:nvPr/>
        </p:nvSpPr>
        <p:spPr>
          <a:xfrm>
            <a:off x="5900408" y="1913811"/>
            <a:ext cx="1926700" cy="2510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0CE1712-F28F-4249-BF37-52F986763634}"/>
              </a:ext>
            </a:extLst>
          </p:cNvPr>
          <p:cNvSpPr txBox="1"/>
          <p:nvPr/>
        </p:nvSpPr>
        <p:spPr>
          <a:xfrm>
            <a:off x="6226578" y="4476446"/>
            <a:ext cx="223162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Gill Sans"/>
                <a:cs typeface="Gill Sans"/>
              </a:rPr>
              <a:t>Galileo</a:t>
            </a:r>
            <a:r>
              <a:rPr sz="1400" spc="-5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Galilei,</a:t>
            </a:r>
            <a:r>
              <a:rPr sz="1400" spc="-204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1616</a:t>
            </a:r>
            <a:endParaRPr sz="1400" dirty="0">
              <a:latin typeface="Gill Sans"/>
              <a:cs typeface="Gill Sans"/>
            </a:endParaRPr>
          </a:p>
        </p:txBody>
      </p:sp>
      <p:sp>
        <p:nvSpPr>
          <p:cNvPr id="11" name="object 9">
            <a:extLst>
              <a:ext uri="{FF2B5EF4-FFF2-40B4-BE49-F238E27FC236}">
                <a16:creationId xmlns:a16="http://schemas.microsoft.com/office/drawing/2014/main" id="{A9266D89-20B8-405E-8E2D-91701E757D1E}"/>
              </a:ext>
            </a:extLst>
          </p:cNvPr>
          <p:cNvSpPr txBox="1"/>
          <p:nvPr/>
        </p:nvSpPr>
        <p:spPr>
          <a:xfrm>
            <a:off x="1781606" y="4476446"/>
            <a:ext cx="2889098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Gill Sans"/>
                <a:cs typeface="Gill Sans"/>
              </a:rPr>
              <a:t>Leona</a:t>
            </a:r>
            <a:r>
              <a:rPr sz="1400" spc="-40" dirty="0">
                <a:latin typeface="Gill Sans"/>
                <a:cs typeface="Gill Sans"/>
              </a:rPr>
              <a:t>r</a:t>
            </a:r>
            <a:r>
              <a:rPr sz="1400" spc="-15" dirty="0">
                <a:latin typeface="Gill Sans"/>
                <a:cs typeface="Gill Sans"/>
              </a:rPr>
              <a:t>do</a:t>
            </a:r>
            <a:r>
              <a:rPr sz="1400" spc="-5" dirty="0">
                <a:latin typeface="Gill Sans"/>
                <a:cs typeface="Gill Sans"/>
              </a:rPr>
              <a:t> </a:t>
            </a:r>
            <a:r>
              <a:rPr sz="1400" spc="-15" dirty="0">
                <a:latin typeface="Gill Sans"/>
                <a:cs typeface="Gill Sans"/>
              </a:rPr>
              <a:t>Da</a:t>
            </a:r>
            <a:r>
              <a:rPr sz="1400" spc="-305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Vinci,</a:t>
            </a:r>
            <a:r>
              <a:rPr sz="1400" spc="-204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ca.</a:t>
            </a:r>
            <a:r>
              <a:rPr sz="1400" spc="-204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1500</a:t>
            </a:r>
            <a:endParaRPr sz="1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6925134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pPr fontAlgn="base"/>
            <a:r>
              <a:rPr lang="en-US" b="1" dirty="0"/>
              <a:t>Enjoyment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use visualization for?</a:t>
            </a:r>
          </a:p>
        </p:txBody>
      </p:sp>
      <p:pic>
        <p:nvPicPr>
          <p:cNvPr id="2052" name="Picture 4" descr="https://i1.wp.com/farm5.static.flickr.com/4028/4655584147_b84d13d9a0.jpg?zoom=1.25&amp;w=500">
            <a:extLst>
              <a:ext uri="{FF2B5EF4-FFF2-40B4-BE49-F238E27FC236}">
                <a16:creationId xmlns:a16="http://schemas.microsoft.com/office/drawing/2014/main" id="{3B8F2E4D-C035-4502-B6D1-5AD1804BF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447" y="2055702"/>
            <a:ext cx="3290841" cy="263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2.wp.com/farm5.static.flickr.com/4004/4652406419_f071593885.jpg?zoom=1.25&amp;w=350">
            <a:extLst>
              <a:ext uri="{FF2B5EF4-FFF2-40B4-BE49-F238E27FC236}">
                <a16:creationId xmlns:a16="http://schemas.microsoft.com/office/drawing/2014/main" id="{4A6B3E61-ADC4-4F6E-830D-45665AD67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2" y="2053402"/>
            <a:ext cx="1750832" cy="263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7920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563624"/>
            <a:ext cx="5191246" cy="2204508"/>
          </a:xfrm>
          <a:prstGeom prst="rect">
            <a:avLst/>
          </a:prstGeom>
          <a:solidFill>
            <a:schemeClr val="tx1">
              <a:alpha val="88627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BA7FC5-08EE-E74B-BCBF-07547C3E2F1D}"/>
              </a:ext>
            </a:extLst>
          </p:cNvPr>
          <p:cNvSpPr/>
          <p:nvPr/>
        </p:nvSpPr>
        <p:spPr>
          <a:xfrm>
            <a:off x="0" y="3768132"/>
            <a:ext cx="5191246" cy="80450"/>
          </a:xfrm>
          <a:prstGeom prst="rect">
            <a:avLst/>
          </a:prstGeom>
          <a:solidFill>
            <a:srgbClr val="580E1F">
              <a:alpha val="88627"/>
            </a:srgbClr>
          </a:solidFill>
          <a:ln>
            <a:solidFill>
              <a:srgbClr val="6D122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61D53-6FB5-42E1-A74C-273676079B31}"/>
              </a:ext>
            </a:extLst>
          </p:cNvPr>
          <p:cNvSpPr txBox="1">
            <a:spLocks/>
          </p:cNvSpPr>
          <p:nvPr/>
        </p:nvSpPr>
        <p:spPr>
          <a:xfrm>
            <a:off x="645272" y="2451145"/>
            <a:ext cx="4279546" cy="43088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indent="0"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861119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4755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4D0C3E-277B-4892-BE58-0EB481036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018011-A0FA-4D53-97FB-88F67742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pic>
        <p:nvPicPr>
          <p:cNvPr id="2050" name="Picture 2" descr="Image result for eye structure with rods and cones">
            <a:extLst>
              <a:ext uri="{FF2B5EF4-FFF2-40B4-BE49-F238E27FC236}">
                <a16:creationId xmlns:a16="http://schemas.microsoft.com/office/drawing/2014/main" id="{FD11D28F-305E-47F4-91E0-034E11096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8" y="2076227"/>
            <a:ext cx="4101031" cy="176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65542A29-530D-4A64-8D2B-C1F3F846B1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12328" y="2138195"/>
            <a:ext cx="3660423" cy="1637241"/>
          </a:xfrm>
        </p:spPr>
        <p:txBody>
          <a:bodyPr/>
          <a:lstStyle/>
          <a:p>
            <a:r>
              <a:rPr lang="en-US" sz="1400" dirty="0"/>
              <a:t>Rods</a:t>
            </a:r>
          </a:p>
          <a:p>
            <a:pPr lvl="1"/>
            <a:r>
              <a:rPr lang="en-US" sz="800" dirty="0"/>
              <a:t>Vision in low-light setting</a:t>
            </a:r>
          </a:p>
          <a:p>
            <a:pPr lvl="1"/>
            <a:r>
              <a:rPr lang="en-US" sz="800" dirty="0"/>
              <a:t>Provide low-resolution black &amp; white information</a:t>
            </a:r>
          </a:p>
          <a:p>
            <a:r>
              <a:rPr lang="en-US" sz="1400" dirty="0"/>
              <a:t>Cones</a:t>
            </a:r>
          </a:p>
          <a:p>
            <a:pPr lvl="1"/>
            <a:r>
              <a:rPr lang="en-US" sz="800" dirty="0"/>
              <a:t>Active at higher light levels</a:t>
            </a:r>
          </a:p>
          <a:p>
            <a:pPr lvl="1"/>
            <a:r>
              <a:rPr lang="en-US" sz="800" dirty="0"/>
              <a:t>R, G, B types</a:t>
            </a:r>
          </a:p>
          <a:p>
            <a:pPr lvl="1"/>
            <a:r>
              <a:rPr lang="en-US" sz="800" dirty="0"/>
              <a:t>Mediate color vision</a:t>
            </a:r>
          </a:p>
          <a:p>
            <a:pPr lvl="1"/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37241791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r>
              <a:rPr lang="en-US" b="1" dirty="0"/>
              <a:t>Analyze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we usually use visualization for?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2CEE550F-238C-4B9B-B856-929755F11C49}"/>
              </a:ext>
            </a:extLst>
          </p:cNvPr>
          <p:cNvSpPr/>
          <p:nvPr/>
        </p:nvSpPr>
        <p:spPr>
          <a:xfrm>
            <a:off x="5214144" y="1752595"/>
            <a:ext cx="2993406" cy="28840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308D64C8-16F0-490E-B748-9D05814D7764}"/>
              </a:ext>
            </a:extLst>
          </p:cNvPr>
          <p:cNvSpPr/>
          <p:nvPr/>
        </p:nvSpPr>
        <p:spPr>
          <a:xfrm>
            <a:off x="1116888" y="2002545"/>
            <a:ext cx="3257439" cy="19403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>
            <a:extLst>
              <a:ext uri="{FF2B5EF4-FFF2-40B4-BE49-F238E27FC236}">
                <a16:creationId xmlns:a16="http://schemas.microsoft.com/office/drawing/2014/main" id="{A1C8B7EA-3898-4739-A676-646176D9C7A5}"/>
              </a:ext>
            </a:extLst>
          </p:cNvPr>
          <p:cNvSpPr txBox="1"/>
          <p:nvPr/>
        </p:nvSpPr>
        <p:spPr>
          <a:xfrm>
            <a:off x="6050195" y="4688375"/>
            <a:ext cx="179066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latin typeface="Gill Sans"/>
                <a:cs typeface="Gill Sans"/>
              </a:rPr>
              <a:t>Hall</a:t>
            </a:r>
            <a:r>
              <a:rPr sz="1400" spc="-40" dirty="0">
                <a:latin typeface="Gill Sans"/>
                <a:cs typeface="Gill Sans"/>
              </a:rPr>
              <a:t>e</a:t>
            </a:r>
            <a:r>
              <a:rPr sz="1400" spc="-15" dirty="0">
                <a:latin typeface="Gill Sans"/>
                <a:cs typeface="Gill Sans"/>
              </a:rPr>
              <a:t>y</a:t>
            </a:r>
            <a:r>
              <a:rPr sz="1400" spc="-195" dirty="0">
                <a:latin typeface="Gill Sans"/>
                <a:cs typeface="Gill Sans"/>
              </a:rPr>
              <a:t>’</a:t>
            </a:r>
            <a:r>
              <a:rPr sz="1400" spc="-10" dirty="0">
                <a:latin typeface="Gill Sans"/>
                <a:cs typeface="Gill Sans"/>
              </a:rPr>
              <a:t>s</a:t>
            </a:r>
            <a:r>
              <a:rPr sz="1400" spc="-305" dirty="0">
                <a:latin typeface="Gill Sans"/>
                <a:cs typeface="Gill Sans"/>
              </a:rPr>
              <a:t> </a:t>
            </a:r>
            <a:r>
              <a:rPr sz="1400" dirty="0">
                <a:latin typeface="Gill Sans"/>
                <a:cs typeface="Gill Sans"/>
              </a:rPr>
              <a:t>Wi</a:t>
            </a:r>
            <a:r>
              <a:rPr sz="1400" spc="-15" dirty="0">
                <a:latin typeface="Gill Sans"/>
                <a:cs typeface="Gill Sans"/>
              </a:rPr>
              <a:t>nd</a:t>
            </a:r>
            <a:r>
              <a:rPr sz="1400" spc="-5" dirty="0">
                <a:latin typeface="Gill Sans"/>
                <a:cs typeface="Gill Sans"/>
              </a:rPr>
              <a:t> </a:t>
            </a:r>
            <a:r>
              <a:rPr sz="1400" spc="-20" dirty="0">
                <a:latin typeface="Gill Sans"/>
                <a:cs typeface="Gill Sans"/>
              </a:rPr>
              <a:t>M</a:t>
            </a:r>
            <a:r>
              <a:rPr sz="1400" spc="-40" dirty="0">
                <a:latin typeface="Gill Sans"/>
                <a:cs typeface="Gill Sans"/>
              </a:rPr>
              <a:t>a</a:t>
            </a:r>
            <a:r>
              <a:rPr sz="1400" spc="-75" dirty="0">
                <a:latin typeface="Gill Sans"/>
                <a:cs typeface="Gill Sans"/>
              </a:rPr>
              <a:t>p</a:t>
            </a:r>
            <a:r>
              <a:rPr sz="1400" dirty="0">
                <a:latin typeface="Gill Sans"/>
                <a:cs typeface="Gill Sans"/>
              </a:rPr>
              <a:t>,</a:t>
            </a:r>
            <a:r>
              <a:rPr sz="1400" spc="-245" dirty="0">
                <a:latin typeface="Gill Sans"/>
                <a:cs typeface="Gill Sans"/>
              </a:rPr>
              <a:t> </a:t>
            </a:r>
            <a:r>
              <a:rPr sz="1400" dirty="0">
                <a:latin typeface="Gill Sans"/>
                <a:cs typeface="Gill Sans"/>
              </a:rPr>
              <a:t>1686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29BF53D6-4F0B-4DE5-9E75-9DC9F9CDDC9C}"/>
              </a:ext>
            </a:extLst>
          </p:cNvPr>
          <p:cNvSpPr txBox="1"/>
          <p:nvPr/>
        </p:nvSpPr>
        <p:spPr>
          <a:xfrm>
            <a:off x="1309769" y="3978612"/>
            <a:ext cx="2697337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5" dirty="0">
                <a:latin typeface="Gill Sans"/>
                <a:cs typeface="Gill Sans"/>
              </a:rPr>
              <a:t>Planeta</a:t>
            </a:r>
            <a:r>
              <a:rPr sz="1400" spc="55" dirty="0">
                <a:latin typeface="Gill Sans"/>
                <a:cs typeface="Gill Sans"/>
              </a:rPr>
              <a:t>r</a:t>
            </a:r>
            <a:r>
              <a:rPr sz="1400" spc="-15" dirty="0">
                <a:latin typeface="Gill Sans"/>
                <a:cs typeface="Gill Sans"/>
              </a:rPr>
              <a:t>y</a:t>
            </a:r>
            <a:r>
              <a:rPr sz="1400" spc="-5" dirty="0">
                <a:latin typeface="Gill Sans"/>
                <a:cs typeface="Gill Sans"/>
              </a:rPr>
              <a:t> </a:t>
            </a:r>
            <a:r>
              <a:rPr sz="1400" spc="-20" dirty="0">
                <a:latin typeface="Gill Sans"/>
                <a:cs typeface="Gill Sans"/>
              </a:rPr>
              <a:t>M</a:t>
            </a:r>
            <a:r>
              <a:rPr sz="1400" spc="-40" dirty="0">
                <a:latin typeface="Gill Sans"/>
                <a:cs typeface="Gill Sans"/>
              </a:rPr>
              <a:t>o</a:t>
            </a:r>
            <a:r>
              <a:rPr sz="1400" spc="-65" dirty="0">
                <a:latin typeface="Gill Sans"/>
                <a:cs typeface="Gill Sans"/>
              </a:rPr>
              <a:t>v</a:t>
            </a:r>
            <a:r>
              <a:rPr sz="1400" dirty="0">
                <a:latin typeface="Gill Sans"/>
                <a:cs typeface="Gill Sans"/>
              </a:rPr>
              <a:t>ement</a:t>
            </a:r>
            <a:r>
              <a:rPr sz="1400" spc="-5" dirty="0">
                <a:latin typeface="Gill Sans"/>
                <a:cs typeface="Gill Sans"/>
              </a:rPr>
              <a:t> </a:t>
            </a:r>
            <a:r>
              <a:rPr sz="1400" dirty="0">
                <a:latin typeface="Gill Sans"/>
                <a:cs typeface="Gill Sans"/>
              </a:rPr>
              <a:t>Di</a:t>
            </a:r>
            <a:r>
              <a:rPr sz="1400" spc="-10" dirty="0">
                <a:latin typeface="Gill Sans"/>
                <a:cs typeface="Gill Sans"/>
              </a:rPr>
              <a:t>agra</a:t>
            </a:r>
            <a:r>
              <a:rPr sz="1400" dirty="0">
                <a:latin typeface="Gill Sans"/>
                <a:cs typeface="Gill Sans"/>
              </a:rPr>
              <a:t>m,</a:t>
            </a:r>
            <a:r>
              <a:rPr sz="1400" spc="-245" dirty="0">
                <a:latin typeface="Gill Sans"/>
                <a:cs typeface="Gill Sans"/>
              </a:rPr>
              <a:t> </a:t>
            </a:r>
            <a:r>
              <a:rPr sz="1400" spc="25" dirty="0">
                <a:latin typeface="Gill Sans"/>
                <a:cs typeface="Gill Sans"/>
              </a:rPr>
              <a:t>c</a:t>
            </a:r>
            <a:r>
              <a:rPr sz="1400" dirty="0">
                <a:latin typeface="Gill Sans"/>
                <a:cs typeface="Gill Sans"/>
              </a:rPr>
              <a:t>.</a:t>
            </a:r>
            <a:r>
              <a:rPr sz="1400" spc="-245" dirty="0">
                <a:latin typeface="Gill Sans"/>
                <a:cs typeface="Gill Sans"/>
              </a:rPr>
              <a:t> </a:t>
            </a:r>
            <a:r>
              <a:rPr sz="1400" dirty="0">
                <a:latin typeface="Gill Sans"/>
                <a:cs typeface="Gill Sans"/>
              </a:rPr>
              <a:t>950</a:t>
            </a:r>
          </a:p>
        </p:txBody>
      </p:sp>
    </p:spTree>
    <p:extLst>
      <p:ext uri="{BB962C8B-B14F-4D97-AF65-F5344CB8AC3E}">
        <p14:creationId xmlns:p14="http://schemas.microsoft.com/office/powerpoint/2010/main" val="18215363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3F11CA-C78E-4429-8208-9558211C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My elevator pitch:</a:t>
            </a:r>
          </a:p>
          <a:p>
            <a:pPr lvl="1"/>
            <a:r>
              <a:rPr lang="en-US" sz="1600" dirty="0"/>
              <a:t>Presenting data via </a:t>
            </a:r>
            <a:r>
              <a:rPr lang="en-US" sz="1600" b="1" dirty="0"/>
              <a:t>interactive</a:t>
            </a:r>
            <a:r>
              <a:rPr lang="en-US" sz="1600" dirty="0"/>
              <a:t> charts, graphs, maps etc. so that users can </a:t>
            </a:r>
            <a:r>
              <a:rPr lang="en-US" sz="1600" b="1" dirty="0"/>
              <a:t>understand</a:t>
            </a:r>
            <a:r>
              <a:rPr lang="en-US" sz="1600" dirty="0"/>
              <a:t> the data, </a:t>
            </a:r>
            <a:r>
              <a:rPr lang="en-US" sz="1600" b="1" dirty="0"/>
              <a:t>answer questions </a:t>
            </a:r>
            <a:r>
              <a:rPr lang="en-US" sz="1600" dirty="0"/>
              <a:t>about data, and gain </a:t>
            </a:r>
            <a:r>
              <a:rPr lang="en-US" sz="1600" b="1" dirty="0"/>
              <a:t>insights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5547A3-A813-4106-BD45-0DD9A9ABE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A86F29-6281-4E8A-8337-1F19B2E1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information visualization?</a:t>
            </a:r>
          </a:p>
        </p:txBody>
      </p:sp>
    </p:spTree>
    <p:extLst>
      <p:ext uri="{BB962C8B-B14F-4D97-AF65-F5344CB8AC3E}">
        <p14:creationId xmlns:p14="http://schemas.microsoft.com/office/powerpoint/2010/main" val="163581320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A91610-A986-4E00-83CE-AD289F4F7E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406587"/>
          </a:xfrm>
        </p:spPr>
        <p:txBody>
          <a:bodyPr/>
          <a:lstStyle/>
          <a:p>
            <a:r>
              <a:rPr lang="en-US" b="1" dirty="0"/>
              <a:t>Record</a:t>
            </a:r>
            <a:r>
              <a:rPr lang="en-US" dirty="0"/>
              <a:t> information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282CE6-C2F1-469F-A7E0-45BD6188F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19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FE815C-27E7-460B-B92A-F3C0903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we use visualization for?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E84106FB-EA96-49FA-95AA-DA4853542BF3}"/>
              </a:ext>
            </a:extLst>
          </p:cNvPr>
          <p:cNvSpPr/>
          <p:nvPr/>
        </p:nvSpPr>
        <p:spPr>
          <a:xfrm>
            <a:off x="2798618" y="1974273"/>
            <a:ext cx="3546764" cy="2988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5FFDEC5D-37D1-4F9C-BE44-CBCD7C30E2F9}"/>
              </a:ext>
            </a:extLst>
          </p:cNvPr>
          <p:cNvSpPr txBox="1"/>
          <p:nvPr/>
        </p:nvSpPr>
        <p:spPr>
          <a:xfrm>
            <a:off x="6595037" y="3329258"/>
            <a:ext cx="2312624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10" dirty="0">
                <a:latin typeface="Gill Sans"/>
                <a:cs typeface="Gill Sans"/>
              </a:rPr>
              <a:t>E.</a:t>
            </a:r>
            <a:r>
              <a:rPr sz="1400" spc="-204" dirty="0">
                <a:latin typeface="Gill Sans"/>
                <a:cs typeface="Gill Sans"/>
              </a:rPr>
              <a:t> </a:t>
            </a:r>
            <a:r>
              <a:rPr sz="1400" spc="-5" dirty="0">
                <a:latin typeface="Gill Sans"/>
                <a:cs typeface="Gill Sans"/>
              </a:rPr>
              <a:t>J.</a:t>
            </a:r>
            <a:r>
              <a:rPr sz="1400" spc="-204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Muybridg</a:t>
            </a:r>
            <a:r>
              <a:rPr sz="1400" spc="25" dirty="0">
                <a:latin typeface="Gill Sans"/>
                <a:cs typeface="Gill Sans"/>
              </a:rPr>
              <a:t>e</a:t>
            </a:r>
            <a:r>
              <a:rPr sz="1400" spc="-5" dirty="0">
                <a:latin typeface="Gill Sans"/>
                <a:cs typeface="Gill Sans"/>
              </a:rPr>
              <a:t>,</a:t>
            </a:r>
            <a:r>
              <a:rPr sz="1400" spc="-204" dirty="0">
                <a:latin typeface="Gill Sans"/>
                <a:cs typeface="Gill Sans"/>
              </a:rPr>
              <a:t> </a:t>
            </a:r>
            <a:r>
              <a:rPr sz="1400" spc="-10" dirty="0">
                <a:latin typeface="Gill Sans"/>
                <a:cs typeface="Gill Sans"/>
              </a:rPr>
              <a:t>1878</a:t>
            </a:r>
            <a:endParaRPr sz="14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2811802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F3F11CA-C78E-4429-8208-9558211C7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engineering definition</a:t>
            </a:r>
          </a:p>
          <a:p>
            <a:pPr lvl="1"/>
            <a:r>
              <a:rPr lang="en-US" sz="1400" dirty="0"/>
              <a:t>Binding data values and structures to graphical elements on a display</a:t>
            </a:r>
          </a:p>
          <a:p>
            <a:endParaRPr lang="en-US" dirty="0"/>
          </a:p>
          <a:p>
            <a:r>
              <a:rPr lang="en-US" dirty="0"/>
              <a:t>Other definitions:</a:t>
            </a:r>
          </a:p>
          <a:p>
            <a:pPr lvl="1"/>
            <a:r>
              <a:rPr lang="en-US" sz="1400" dirty="0"/>
              <a:t>Use of computer-supported, </a:t>
            </a:r>
            <a:r>
              <a:rPr lang="en-US" sz="1400" b="1" dirty="0"/>
              <a:t>interactive</a:t>
            </a:r>
            <a:r>
              <a:rPr lang="en-US" sz="1400" dirty="0"/>
              <a:t> visual representations of data to </a:t>
            </a:r>
            <a:r>
              <a:rPr lang="en-US" sz="1400" b="1" dirty="0"/>
              <a:t>amplify cognition </a:t>
            </a:r>
            <a:r>
              <a:rPr lang="en-US" sz="1400" dirty="0"/>
              <a:t>(Card, Mackinlay, Schneiderman’ 98)</a:t>
            </a:r>
          </a:p>
          <a:p>
            <a:pPr lvl="1"/>
            <a:endParaRPr lang="en-US" sz="1400" dirty="0"/>
          </a:p>
          <a:p>
            <a:pPr lvl="1"/>
            <a:r>
              <a:rPr lang="en-US" sz="1400" dirty="0"/>
              <a:t>The </a:t>
            </a:r>
            <a:r>
              <a:rPr lang="en-US" sz="1400" b="1" dirty="0"/>
              <a:t>depiction of information using spatial or graphical representations</a:t>
            </a:r>
            <a:r>
              <a:rPr lang="en-US" sz="1400" dirty="0"/>
              <a:t>, to facilitate comparison, pattern recognition, change detection, and other cognitive skills by making use of the visual system (Hearst’ 03)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5547A3-A813-4106-BD45-0DD9A9ABE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A86F29-6281-4E8A-8337-1F19B2E1D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information visualization?</a:t>
            </a:r>
          </a:p>
        </p:txBody>
      </p:sp>
    </p:spTree>
    <p:extLst>
      <p:ext uri="{BB962C8B-B14F-4D97-AF65-F5344CB8AC3E}">
        <p14:creationId xmlns:p14="http://schemas.microsoft.com/office/powerpoint/2010/main" val="1217685897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4D0C3E-277B-4892-BE58-0EB481036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3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018011-A0FA-4D53-97FB-88F677421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EC0B883F-F01F-4F64-8E45-D645124D6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332182"/>
            <a:ext cx="222250" cy="92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A634715-1380-4C6A-AA4B-73AC88AF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95" y="3473655"/>
            <a:ext cx="688975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5B2F314-0EBE-4F54-9ED9-152B57232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619" y="1607508"/>
            <a:ext cx="1170259" cy="79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760D49B6-2EBE-42AE-85F3-2261FE7EF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644" y="2642632"/>
            <a:ext cx="1241739" cy="76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100" b="1" dirty="0">
                <a:solidFill>
                  <a:srgbClr val="000000"/>
                </a:solidFill>
                <a:latin typeface="Helvetica" panose="020B0604020202020204" pitchFamily="34" charset="0"/>
              </a:rPr>
              <a:t>We look at </a:t>
            </a:r>
          </a:p>
          <a:p>
            <a:r>
              <a:rPr lang="en-GB" altLang="en-US" sz="1100" b="1" dirty="0">
                <a:solidFill>
                  <a:srgbClr val="000000"/>
                </a:solidFill>
                <a:latin typeface="Helvetica" panose="020B0604020202020204" pitchFamily="34" charset="0"/>
              </a:rPr>
              <a:t>that picture searching for patterns</a:t>
            </a:r>
          </a:p>
        </p:txBody>
      </p:sp>
      <p:pic>
        <p:nvPicPr>
          <p:cNvPr id="1026" name="Picture 2" descr="Image result for barchart">
            <a:extLst>
              <a:ext uri="{FF2B5EF4-FFF2-40B4-BE49-F238E27FC236}">
                <a16:creationId xmlns:a16="http://schemas.microsoft.com/office/drawing/2014/main" id="{0FF2B207-12F9-43C9-9111-710CEB3DF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135" y="3242671"/>
            <a:ext cx="1239839" cy="68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8">
            <a:extLst>
              <a:ext uri="{FF2B5EF4-FFF2-40B4-BE49-F238E27FC236}">
                <a16:creationId xmlns:a16="http://schemas.microsoft.com/office/drawing/2014/main" id="{706CD6FE-EE4A-4E01-8B52-7981B629C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8091" y="2571750"/>
            <a:ext cx="1785640" cy="2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100" b="1" dirty="0">
                <a:solidFill>
                  <a:srgbClr val="000000"/>
                </a:solidFill>
                <a:latin typeface="Helvetica" panose="020B0604020202020204" pitchFamily="34" charset="0"/>
              </a:rPr>
              <a:t>What user wants to do? </a:t>
            </a:r>
          </a:p>
        </p:txBody>
      </p:sp>
      <p:pic>
        <p:nvPicPr>
          <p:cNvPr id="1028" name="Picture 4" descr="Image result for line chart vega">
            <a:extLst>
              <a:ext uri="{FF2B5EF4-FFF2-40B4-BE49-F238E27FC236}">
                <a16:creationId xmlns:a16="http://schemas.microsoft.com/office/drawing/2014/main" id="{B0F00ED3-A4CD-4D2E-A473-2C06067F9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50" y="4038702"/>
            <a:ext cx="1362802" cy="60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F0539E57-C4C2-4C1E-9990-2B3BE6D6F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80" y="4256292"/>
            <a:ext cx="2042872" cy="2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100" b="1" dirty="0">
                <a:solidFill>
                  <a:srgbClr val="000000"/>
                </a:solidFill>
                <a:latin typeface="Helvetica" panose="020B0604020202020204" pitchFamily="34" charset="0"/>
              </a:rPr>
              <a:t>Temporal trends?</a:t>
            </a:r>
          </a:p>
        </p:txBody>
      </p:sp>
      <p:sp>
        <p:nvSpPr>
          <p:cNvPr id="18" name="Text Box 8">
            <a:extLst>
              <a:ext uri="{FF2B5EF4-FFF2-40B4-BE49-F238E27FC236}">
                <a16:creationId xmlns:a16="http://schemas.microsoft.com/office/drawing/2014/main" id="{8285D2C5-B5BF-4C42-B71D-AA2A24D8B1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72" y="3439233"/>
            <a:ext cx="2042872" cy="26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4" tIns="45717" rIns="91434" bIns="45717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GB" altLang="en-US" sz="1100" b="1" dirty="0">
                <a:solidFill>
                  <a:srgbClr val="000000"/>
                </a:solidFill>
                <a:latin typeface="Helvetica" panose="020B0604020202020204" pitchFamily="34" charset="0"/>
              </a:rPr>
              <a:t>Compare categories?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DC6767-F8A0-4395-8E32-846C37216CB1}"/>
              </a:ext>
            </a:extLst>
          </p:cNvPr>
          <p:cNvSpPr/>
          <p:nvPr/>
        </p:nvSpPr>
        <p:spPr>
          <a:xfrm>
            <a:off x="7472865" y="3100509"/>
            <a:ext cx="1380653" cy="600328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Insight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1CFF75-71B9-4C6F-86A7-C7DF8A374273}"/>
              </a:ext>
            </a:extLst>
          </p:cNvPr>
          <p:cNvSpPr/>
          <p:nvPr/>
        </p:nvSpPr>
        <p:spPr>
          <a:xfrm>
            <a:off x="1286049" y="1715412"/>
            <a:ext cx="1380653" cy="600328"/>
          </a:xfrm>
          <a:prstGeom prst="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Data</a:t>
            </a:r>
          </a:p>
        </p:txBody>
      </p:sp>
      <p:pic>
        <p:nvPicPr>
          <p:cNvPr id="1030" name="Picture 6" descr="Image result for brain images">
            <a:extLst>
              <a:ext uri="{FF2B5EF4-FFF2-40B4-BE49-F238E27FC236}">
                <a16:creationId xmlns:a16="http://schemas.microsoft.com/office/drawing/2014/main" id="{11841BE2-A4D4-4F81-8EC6-D5D769721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171" y="2372949"/>
            <a:ext cx="1359713" cy="97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706E9DE-89D0-4B63-8D08-BBB43AD27922}"/>
              </a:ext>
            </a:extLst>
          </p:cNvPr>
          <p:cNvSpPr/>
          <p:nvPr/>
        </p:nvSpPr>
        <p:spPr>
          <a:xfrm>
            <a:off x="5256368" y="3252520"/>
            <a:ext cx="878186" cy="588475"/>
          </a:xfrm>
          <a:custGeom>
            <a:avLst/>
            <a:gdLst>
              <a:gd name="connsiteX0" fmla="*/ 0 w 878186"/>
              <a:gd name="connsiteY0" fmla="*/ 588475 h 588475"/>
              <a:gd name="connsiteX1" fmla="*/ 484360 w 878186"/>
              <a:gd name="connsiteY1" fmla="*/ 425513 h 588475"/>
              <a:gd name="connsiteX2" fmla="*/ 878186 w 878186"/>
              <a:gd name="connsiteY2" fmla="*/ 0 h 588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8186" h="588475">
                <a:moveTo>
                  <a:pt x="0" y="588475"/>
                </a:moveTo>
                <a:cubicBezTo>
                  <a:pt x="168998" y="556033"/>
                  <a:pt x="337996" y="523592"/>
                  <a:pt x="484360" y="425513"/>
                </a:cubicBezTo>
                <a:cubicBezTo>
                  <a:pt x="630724" y="327434"/>
                  <a:pt x="754455" y="163717"/>
                  <a:pt x="878186" y="0"/>
                </a:cubicBezTo>
              </a:path>
            </a:pathLst>
          </a:custGeom>
          <a:noFill/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0772A3-9842-4EDD-B828-E7D2AF12FD42}"/>
              </a:ext>
            </a:extLst>
          </p:cNvPr>
          <p:cNvCxnSpPr>
            <a:cxnSpLocks/>
          </p:cNvCxnSpPr>
          <p:nvPr/>
        </p:nvCxnSpPr>
        <p:spPr>
          <a:xfrm>
            <a:off x="7397752" y="2082332"/>
            <a:ext cx="705099" cy="96969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3933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7" grpId="0"/>
      <p:bldP spid="18" grpId="0"/>
      <p:bldP spid="7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808215-368E-4BC7-8449-9EA8864FD7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3024314"/>
          </a:xfrm>
        </p:spPr>
        <p:txBody>
          <a:bodyPr/>
          <a:lstStyle/>
          <a:p>
            <a:r>
              <a:rPr lang="en-US" dirty="0"/>
              <a:t>Human vision system is extremely capable at fast recognition of shapes, patterns, and outliers</a:t>
            </a:r>
          </a:p>
          <a:p>
            <a:r>
              <a:rPr lang="en-US" dirty="0"/>
              <a:t>Lets look at a fun example!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43DA6-3E09-4BD8-953E-76BF09A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4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636BC3-02BD-44FF-A36C-EC25FC2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</p:spTree>
    <p:extLst>
      <p:ext uri="{BB962C8B-B14F-4D97-AF65-F5344CB8AC3E}">
        <p14:creationId xmlns:p14="http://schemas.microsoft.com/office/powerpoint/2010/main" val="295305856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43DA6-3E09-4BD8-953E-76BF09A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636BC3-02BD-44FF-A36C-EC25FC2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it work?</a:t>
            </a:r>
          </a:p>
        </p:txBody>
      </p:sp>
      <p:pic>
        <p:nvPicPr>
          <p:cNvPr id="1028" name="Picture 4" descr="Source: Gizmodo">
            <a:extLst>
              <a:ext uri="{FF2B5EF4-FFF2-40B4-BE49-F238E27FC236}">
                <a16:creationId xmlns:a16="http://schemas.microsoft.com/office/drawing/2014/main" id="{BFEA0C01-3E10-4BF5-9125-95CAF7991E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04" y="1507265"/>
            <a:ext cx="5879449" cy="330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90548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43DA6-3E09-4BD8-953E-76BF09A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636BC3-02BD-44FF-A36C-EC25FC2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visualization can be useful?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5E641DF-F856-493B-8878-D28123632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302431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For </a:t>
            </a:r>
            <a:r>
              <a:rPr lang="en-US" b="1" dirty="0">
                <a:solidFill>
                  <a:schemeClr val="tx1"/>
                </a:solidFill>
              </a:rPr>
              <a:t>well-defined</a:t>
            </a:r>
            <a:r>
              <a:rPr lang="en-US" dirty="0">
                <a:solidFill>
                  <a:schemeClr val="tx1"/>
                </a:solidFill>
              </a:rPr>
              <a:t> questions to ask about data, you can use purely computational techniques from fields such as </a:t>
            </a:r>
            <a:r>
              <a:rPr lang="en-US" b="1" dirty="0">
                <a:solidFill>
                  <a:schemeClr val="tx1"/>
                </a:solidFill>
              </a:rPr>
              <a:t>statistics </a:t>
            </a: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tx1"/>
                </a:solidFill>
              </a:rPr>
              <a:t>machine learning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E.g. Systems for stock trading that makes data-driven decisions automatically</a:t>
            </a:r>
          </a:p>
          <a:p>
            <a:r>
              <a:rPr lang="en-US" dirty="0"/>
              <a:t>However, many analysis problems are </a:t>
            </a:r>
            <a:r>
              <a:rPr lang="en-US" b="1" dirty="0"/>
              <a:t>ill specified</a:t>
            </a:r>
          </a:p>
          <a:p>
            <a:pPr lvl="1"/>
            <a:r>
              <a:rPr lang="en-US" dirty="0"/>
              <a:t>People don't know how to approach the problem</a:t>
            </a:r>
          </a:p>
          <a:p>
            <a:pPr lvl="1"/>
            <a:r>
              <a:rPr lang="en-US" dirty="0"/>
              <a:t>Vague high-level questions and hypotheses, but not which ones are right</a:t>
            </a:r>
          </a:p>
          <a:p>
            <a:pPr lvl="1"/>
            <a:r>
              <a:rPr lang="en-US" dirty="0"/>
              <a:t>In this case, best path forward is an analysis process with a </a:t>
            </a:r>
            <a:r>
              <a:rPr lang="en-US" b="1" dirty="0"/>
              <a:t>human in the loop</a:t>
            </a:r>
          </a:p>
          <a:p>
            <a:pPr lvl="1"/>
            <a:r>
              <a:rPr lang="en-US" dirty="0"/>
              <a:t>Utilize powerful pattern detection properties of the human visual system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43806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43DA6-3E09-4BD8-953E-76BF09A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7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636BC3-02BD-44FF-A36C-EC25FC2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visualization can be useful?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E5E641DF-F856-493B-8878-D281236326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5824" y="1567686"/>
            <a:ext cx="7316928" cy="302431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Goal: Improve HIV prevention planning</a:t>
            </a:r>
          </a:p>
          <a:p>
            <a:r>
              <a:rPr lang="en-US" dirty="0">
                <a:solidFill>
                  <a:schemeClr val="tx1"/>
                </a:solidFill>
              </a:rPr>
              <a:t>Understand HIV transmission patterns &amp; characteristics</a:t>
            </a:r>
          </a:p>
          <a:p>
            <a:r>
              <a:rPr lang="en-US" dirty="0">
                <a:solidFill>
                  <a:schemeClr val="tx1"/>
                </a:solidFill>
              </a:rPr>
              <a:t>HIV transmission is a complex interplay between various social, demographic, geographic, clinical,…, factors</a:t>
            </a:r>
          </a:p>
          <a:p>
            <a:r>
              <a:rPr lang="en-US" dirty="0">
                <a:solidFill>
                  <a:schemeClr val="tx1"/>
                </a:solidFill>
              </a:rPr>
              <a:t>HIV researchers (i.e. human in the loop) had many questions and hypotheses which needed answering/evaluating</a:t>
            </a:r>
          </a:p>
          <a:p>
            <a:r>
              <a:rPr lang="en-US" dirty="0">
                <a:solidFill>
                  <a:schemeClr val="tx1"/>
                </a:solidFill>
              </a:rPr>
              <a:t>Built a exploratory data analysis tool: Avant-garde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29309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43DA6-3E09-4BD8-953E-76BF09A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740AEA5-A348-2949-9B8B-EA763C54C64D}" type="slidenum">
              <a:rPr lang="en-US" smtClean="0"/>
              <a:t>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636BC3-02BD-44FF-A36C-EC25FC29C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visualization can be useful?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D2CCB4-0F45-41C2-A418-41F6B6762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131" y="1567685"/>
            <a:ext cx="5897402" cy="3120689"/>
          </a:xfrm>
          <a:prstGeom prst="rect">
            <a:avLst/>
          </a:prstGeom>
          <a:ln w="63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C79FB2-4EC2-43C8-A9EC-09B5AA8FC89B}"/>
              </a:ext>
            </a:extLst>
          </p:cNvPr>
          <p:cNvSpPr/>
          <p:nvPr/>
        </p:nvSpPr>
        <p:spPr>
          <a:xfrm>
            <a:off x="2358427" y="2770360"/>
            <a:ext cx="4958105" cy="1918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AF0D2-E418-47FB-9A85-A1CF6B7412BC}"/>
              </a:ext>
            </a:extLst>
          </p:cNvPr>
          <p:cNvSpPr/>
          <p:nvPr/>
        </p:nvSpPr>
        <p:spPr>
          <a:xfrm>
            <a:off x="4221932" y="1549763"/>
            <a:ext cx="3094601" cy="11798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9367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4572</TotalTime>
  <Words>980</Words>
  <Application>Microsoft Office PowerPoint</Application>
  <PresentationFormat>On-screen Show (16:9)</PresentationFormat>
  <Paragraphs>148</Paragraphs>
  <Slides>20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Gill Sans</vt:lpstr>
      <vt:lpstr>Helvetica</vt:lpstr>
      <vt:lpstr>Open Sans</vt:lpstr>
      <vt:lpstr>Office Theme</vt:lpstr>
      <vt:lpstr>PowerPoint Presentation</vt:lpstr>
      <vt:lpstr>What is information visualization?</vt:lpstr>
      <vt:lpstr>What is information visualization?</vt:lpstr>
      <vt:lpstr>How does it work?</vt:lpstr>
      <vt:lpstr>How does it work?</vt:lpstr>
      <vt:lpstr>How does it work?</vt:lpstr>
      <vt:lpstr>When visualization can be useful?</vt:lpstr>
      <vt:lpstr>When visualization can be useful?</vt:lpstr>
      <vt:lpstr>When visualization can be useful?</vt:lpstr>
      <vt:lpstr>When visualization can be useful?</vt:lpstr>
      <vt:lpstr>What do we usually use visualization for?</vt:lpstr>
      <vt:lpstr>What else can we use visualization for?</vt:lpstr>
      <vt:lpstr>What else can we use visualization for?</vt:lpstr>
      <vt:lpstr>What else can we use visualization for?</vt:lpstr>
      <vt:lpstr>What else can we use visualization for?</vt:lpstr>
      <vt:lpstr>What else can we use visualization for?</vt:lpstr>
      <vt:lpstr>PowerPoint Presentation</vt:lpstr>
      <vt:lpstr>How does it work?</vt:lpstr>
      <vt:lpstr>What do we usually use visualization for?</vt:lpstr>
      <vt:lpstr>What else can we use visualization for?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Sauve</dc:creator>
  <cp:lastModifiedBy>Ali Sarvghad</cp:lastModifiedBy>
  <cp:revision>183</cp:revision>
  <dcterms:created xsi:type="dcterms:W3CDTF">2014-02-14T19:28:23Z</dcterms:created>
  <dcterms:modified xsi:type="dcterms:W3CDTF">2019-01-23T20:00:18Z</dcterms:modified>
</cp:coreProperties>
</file>